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0" r:id="rId12"/>
    <p:sldId id="272" r:id="rId13"/>
    <p:sldId id="274" r:id="rId14"/>
    <p:sldId id="273" r:id="rId15"/>
    <p:sldId id="266" r:id="rId16"/>
  </p:sldIdLst>
  <p:sldSz cx="20102513" cy="1130776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Encode Sans" panose="020B0604020202020204" charset="0"/>
      <p:regular r:id="rId22"/>
      <p:bold r:id="rId23"/>
    </p:embeddedFont>
    <p:embeddedFont>
      <p:font typeface="Encode Sans Black" panose="020B0604020202020204" charset="0"/>
      <p:bold r:id="rId24"/>
    </p:embeddedFont>
    <p:embeddedFont>
      <p:font typeface="Encode Sans ExtraBold" panose="020B0604020202020204" charset="0"/>
      <p:bold r:id="rId25"/>
    </p:embeddedFont>
    <p:embeddedFont>
      <p:font typeface="Encode Sans Medium" panose="020B0604020202020204" charset="0"/>
      <p:regular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61">
          <p15:clr>
            <a:srgbClr val="A4A3A4"/>
          </p15:clr>
        </p15:guide>
        <p15:guide id="2" pos="633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k5COOMcuReWoZMZOeZBDxaZAd4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a Taylor" initials="VT" lastIdx="4" clrIdx="0">
    <p:extLst>
      <p:ext uri="{19B8F6BF-5375-455C-9EA6-DF929625EA0E}">
        <p15:presenceInfo xmlns:p15="http://schemas.microsoft.com/office/powerpoint/2012/main" userId="d5dbdcd9c7100e02" providerId="Windows Live"/>
      </p:ext>
    </p:extLst>
  </p:cmAuthor>
  <p:cmAuthor id="2" name="ana teplitzky" initials="at" lastIdx="1" clrIdx="1">
    <p:extLst>
      <p:ext uri="{19B8F6BF-5375-455C-9EA6-DF929625EA0E}">
        <p15:presenceInfo xmlns:p15="http://schemas.microsoft.com/office/powerpoint/2012/main" userId="5002e26292d7a2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4" autoAdjust="0"/>
  </p:normalViewPr>
  <p:slideViewPr>
    <p:cSldViewPr snapToGrid="0">
      <p:cViewPr varScale="1">
        <p:scale>
          <a:sx n="40" d="100"/>
          <a:sy n="40" d="100"/>
        </p:scale>
        <p:origin x="888" y="78"/>
      </p:cViewPr>
      <p:guideLst>
        <p:guide orient="horz" pos="3561"/>
        <p:guide pos="63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9914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1dc27c8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2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11dc27c8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244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9a4f7a73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d9a4f7a73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34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9a4f7a73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d9a4f7a73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53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1dc27c8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11dc27c8b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98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1dc27c8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11dc27c8b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718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9a4f7a73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d9a4f7a73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4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1dc27c8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2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211dc27c8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025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75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1dc27c8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11dc27c8b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74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a4f7a73f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2d9a4f7a73f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182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9a4f7a73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d9a4f7a73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7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9a4f7a73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d9a4f7a73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02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9a4f7a73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d9a4f7a73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46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9a4f7a73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d9a4f7a73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137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9a4f7a73f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d9a4f7a73f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60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85249" y="2533630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marL="457200" lvl="0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marL="914400" lvl="1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2pPr>
            <a:lvl3pPr marL="1371600" lvl="2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3pPr>
            <a:lvl4pPr marL="1828800" lvl="3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4pPr>
            <a:lvl5pPr marL="2286000" lvl="4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5pPr>
            <a:lvl6pPr marL="2743200" lvl="5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6pPr>
            <a:lvl7pPr marL="3200400" lvl="6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7pPr>
            <a:lvl8pPr marL="3657600" lvl="7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8pPr>
            <a:lvl9pPr marL="4114800" lvl="8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 hasCustomPrompt="1"/>
          </p:nvPr>
        </p:nvSpPr>
        <p:spPr>
          <a:xfrm>
            <a:off x="685249" y="2431733"/>
            <a:ext cx="18732000" cy="4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400"/>
              <a:buNone/>
              <a:defRPr sz="264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685249" y="6929931"/>
            <a:ext cx="18732000" cy="28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marL="457200" lvl="0" indent="-482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marL="914400" lvl="1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2pPr>
            <a:lvl3pPr marL="1371600" lvl="2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3pPr>
            <a:lvl4pPr marL="1828800" lvl="3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4pPr>
            <a:lvl5pPr marL="2286000" lvl="4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5pPr>
            <a:lvl6pPr marL="2743200" lvl="5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6pPr>
            <a:lvl7pPr marL="3200400" lvl="6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7pPr>
            <a:lvl8pPr marL="3657600" lvl="7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8pPr>
            <a:lvl9pPr marL="4114800" lvl="8" indent="-425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685267" y="1636892"/>
            <a:ext cx="18732000" cy="45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685249" y="6230612"/>
            <a:ext cx="187320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85249" y="4728483"/>
            <a:ext cx="18732000" cy="1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685249" y="2533630"/>
            <a:ext cx="8793600" cy="7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10623670" y="2533630"/>
            <a:ext cx="8793600" cy="7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marL="457200" lvl="0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685249" y="1221445"/>
            <a:ext cx="61731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685249" y="3054932"/>
            <a:ext cx="6173100" cy="6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1077778" y="989621"/>
            <a:ext cx="13999200" cy="89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600"/>
              <a:buNone/>
              <a:defRPr sz="106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10051200" y="-275"/>
            <a:ext cx="10051200" cy="113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1000" tIns="201000" rIns="201000" bIns="201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583682" y="2711043"/>
            <a:ext cx="88932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ubTitle" idx="1"/>
          </p:nvPr>
        </p:nvSpPr>
        <p:spPr>
          <a:xfrm>
            <a:off x="583682" y="6162351"/>
            <a:ext cx="8893200" cy="2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10859121" y="1591825"/>
            <a:ext cx="84354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457200" lvl="0" indent="-482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  <a:defRPr/>
            </a:lvl1pPr>
            <a:lvl2pPr marL="914400" lvl="1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2pPr>
            <a:lvl3pPr marL="1371600" lvl="2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3pPr>
            <a:lvl4pPr marL="1828800" lvl="3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4pPr>
            <a:lvl5pPr marL="2286000" lvl="4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5pPr>
            <a:lvl6pPr marL="2743200" lvl="5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6pPr>
            <a:lvl7pPr marL="3200400" lvl="6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7pPr>
            <a:lvl8pPr marL="3657600" lvl="7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○"/>
              <a:defRPr/>
            </a:lvl8pPr>
            <a:lvl9pPr marL="4114800" lvl="8" indent="-425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685249" y="9300603"/>
            <a:ext cx="13188000" cy="1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85249" y="978354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85249" y="2533630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>
            <a:lvl1pPr marL="457200" marR="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Char char="●"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○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■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●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○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■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●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○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■"/>
              <a:defRPr sz="3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18626065" y="10251733"/>
            <a:ext cx="12063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11dc27c8bc_0_5"/>
          <p:cNvSpPr txBox="1">
            <a:spLocks noGrp="1"/>
          </p:cNvSpPr>
          <p:nvPr>
            <p:ph type="title"/>
          </p:nvPr>
        </p:nvSpPr>
        <p:spPr>
          <a:xfrm>
            <a:off x="685252" y="978367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5" name="Google Shape;55;g211dc27c8bc_0_5"/>
          <p:cNvSpPr txBox="1">
            <a:spLocks noGrp="1"/>
          </p:cNvSpPr>
          <p:nvPr>
            <p:ph type="body" idx="1"/>
          </p:nvPr>
        </p:nvSpPr>
        <p:spPr>
          <a:xfrm>
            <a:off x="685252" y="2533664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56" name="Google Shape;56;g211dc27c8bc_0_5"/>
          <p:cNvSpPr/>
          <p:nvPr/>
        </p:nvSpPr>
        <p:spPr>
          <a:xfrm rot="-5400000">
            <a:off x="4410400" y="-4427925"/>
            <a:ext cx="11271600" cy="20128200"/>
          </a:xfrm>
          <a:prstGeom prst="rect">
            <a:avLst/>
          </a:pr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211dc27c8b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736" y="2809037"/>
            <a:ext cx="16427258" cy="526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9a4f7a73f_0_160"/>
          <p:cNvSpPr/>
          <p:nvPr/>
        </p:nvSpPr>
        <p:spPr>
          <a:xfrm>
            <a:off x="3820013" y="0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d9a4f7a73f_0_160"/>
          <p:cNvSpPr txBox="1"/>
          <p:nvPr/>
        </p:nvSpPr>
        <p:spPr>
          <a:xfrm>
            <a:off x="5099684" y="960108"/>
            <a:ext cx="13316700" cy="8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36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Turnos de acreditación con instancia de evaluación final</a:t>
            </a:r>
            <a:endParaRPr sz="5400" b="0" i="0" u="none" strike="noStrike" cap="none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94" name="Google Shape;94;g2d9a4f7a73f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d9a4f7a73f_0_160"/>
          <p:cNvSpPr txBox="1"/>
          <p:nvPr/>
        </p:nvSpPr>
        <p:spPr>
          <a:xfrm>
            <a:off x="5379498" y="4550905"/>
            <a:ext cx="12894300" cy="563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ES" sz="2000" dirty="0">
                <a:latin typeface="Encode Sans" pitchFamily="2" charset="0"/>
              </a:rPr>
              <a:t>La institución organizará por ciclo lectivo los siguientes turnos:</a:t>
            </a:r>
          </a:p>
          <a:p>
            <a:endParaRPr lang="es-ES" sz="2000" dirty="0">
              <a:latin typeface="Encode Sans" pitchFamily="2" charset="0"/>
            </a:endParaRPr>
          </a:p>
          <a:p>
            <a:endParaRPr lang="es-AR" sz="2000" dirty="0">
              <a:latin typeface="Encode Sans" pitchFamily="2" charset="0"/>
            </a:endParaRP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b="1" dirty="0">
                <a:latin typeface="Encode Sans" pitchFamily="2" charset="0"/>
              </a:rPr>
              <a:t>Primer Turno</a:t>
            </a:r>
            <a:r>
              <a:rPr lang="es-ES" sz="2000" dirty="0">
                <a:latin typeface="Encode Sans" pitchFamily="2" charset="0"/>
              </a:rPr>
              <a:t>: antes de la fecha establecida para el inicio de clases para el nivel Superior.</a:t>
            </a:r>
            <a:endParaRPr lang="es-AR" sz="2000" dirty="0">
              <a:latin typeface="Encode Sans" pitchFamily="2" charset="0"/>
            </a:endParaRPr>
          </a:p>
          <a:p>
            <a:pPr marL="1882775" lvl="3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b="1" dirty="0">
                <a:latin typeface="Encode Sans" pitchFamily="2" charset="0"/>
              </a:rPr>
              <a:t>Segundo Turno</a:t>
            </a:r>
            <a:r>
              <a:rPr lang="es-ES" sz="2000" dirty="0">
                <a:latin typeface="Encode Sans" pitchFamily="2" charset="0"/>
              </a:rPr>
              <a:t>: inmediatamente finalizado el receso invernal.</a:t>
            </a:r>
            <a:endParaRPr lang="es-AR" sz="2000" dirty="0">
              <a:latin typeface="Encode Sans" pitchFamily="2" charset="0"/>
            </a:endParaRPr>
          </a:p>
          <a:p>
            <a:pPr marL="1882775" lvl="3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b="1" dirty="0">
                <a:latin typeface="Encode Sans" pitchFamily="2" charset="0"/>
              </a:rPr>
              <a:t>Tercer Turno</a:t>
            </a:r>
            <a:r>
              <a:rPr lang="es-ES" sz="2000" dirty="0">
                <a:latin typeface="Encode Sans" pitchFamily="2" charset="0"/>
              </a:rPr>
              <a:t>: luego de la fecha de finalización del período de clases establecida para el Nivel  </a:t>
            </a:r>
            <a:endParaRPr lang="es-AR" sz="2000" dirty="0">
              <a:latin typeface="Encode Sans" pitchFamily="2" charset="0"/>
            </a:endParaRPr>
          </a:p>
          <a:p>
            <a:pPr marL="538163">
              <a:lnSpc>
                <a:spcPct val="150000"/>
              </a:lnSpc>
            </a:pPr>
            <a:endParaRPr lang="es-ES" sz="1800" b="1" dirty="0"/>
          </a:p>
          <a:p>
            <a:pPr marL="538163">
              <a:lnSpc>
                <a:spcPct val="150000"/>
              </a:lnSpc>
            </a:pPr>
            <a:endParaRPr lang="es-ES" sz="1800" b="1" dirty="0"/>
          </a:p>
          <a:p>
            <a:pPr marL="538163">
              <a:lnSpc>
                <a:spcPct val="150000"/>
              </a:lnSpc>
            </a:pPr>
            <a:r>
              <a:rPr lang="es-ES" sz="2000" b="1" dirty="0">
                <a:latin typeface="Encode Sans" pitchFamily="2" charset="0"/>
              </a:rPr>
              <a:t>Turnos extraordinarios de acreditación </a:t>
            </a:r>
            <a:r>
              <a:rPr lang="es-ES" sz="2000" dirty="0">
                <a:latin typeface="Encode Sans" pitchFamily="2" charset="0"/>
              </a:rPr>
              <a:t>con instancia de evaluación final en el mes de mayo o septiembre, sin suspensión de actividades académicas, solo para aquellas/os estudiantes que adeuden la última UC del Profesorado o Tecnicatura y realicen la solicitud a través de los mecanismos definidos institucionalmente.</a:t>
            </a:r>
            <a:endParaRPr lang="es-ES" sz="2000" dirty="0">
              <a:latin typeface="Encode Sans" pitchFamily="2" charset="0"/>
              <a:sym typeface="Encode Sans Medium"/>
            </a:endParaRPr>
          </a:p>
          <a:p>
            <a:pPr marL="538163">
              <a:lnSpc>
                <a:spcPct val="150000"/>
              </a:lnSpc>
            </a:pPr>
            <a:endParaRPr lang="es-ES" sz="2000" dirty="0">
              <a:latin typeface="Encode Sans" pitchFamily="2" charset="0"/>
              <a:sym typeface="Encode Sans Medium"/>
            </a:endParaRPr>
          </a:p>
          <a:p>
            <a:pPr marL="538163">
              <a:lnSpc>
                <a:spcPct val="150000"/>
              </a:lnSpc>
            </a:pPr>
            <a:endParaRPr lang="es-ES" sz="2000" dirty="0">
              <a:latin typeface="Encode Sans" pitchFamily="2" charset="0"/>
              <a:sym typeface="Encode Sans Medium"/>
            </a:endParaRPr>
          </a:p>
        </p:txBody>
      </p:sp>
      <p:sp>
        <p:nvSpPr>
          <p:cNvPr id="96" name="Google Shape;96;g2d9a4f7a73f_0_160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8;g211dc27c8bc_1_0"/>
          <p:cNvSpPr/>
          <p:nvPr/>
        </p:nvSpPr>
        <p:spPr>
          <a:xfrm>
            <a:off x="6508377" y="2474259"/>
            <a:ext cx="10690411" cy="102742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1800" dirty="0">
                <a:solidFill>
                  <a:schemeClr val="bg2"/>
                </a:solidFill>
                <a:latin typeface="Encode Sans" pitchFamily="2" charset="0"/>
              </a:rPr>
              <a:t>Cada turno de acreditación final contempla sólo una</a:t>
            </a:r>
            <a:r>
              <a:rPr lang="es-ES" sz="1800" b="1" dirty="0">
                <a:solidFill>
                  <a:schemeClr val="bg2"/>
                </a:solidFill>
                <a:latin typeface="Encode Sans" pitchFamily="2" charset="0"/>
              </a:rPr>
              <a:t> única fecha </a:t>
            </a:r>
            <a:r>
              <a:rPr lang="es-ES" sz="1800" dirty="0">
                <a:solidFill>
                  <a:schemeClr val="bg2"/>
                </a:solidFill>
                <a:latin typeface="Encode Sans" pitchFamily="2" charset="0"/>
              </a:rPr>
              <a:t>para la instancia de evaluación final de cada unidad curricular.</a:t>
            </a:r>
          </a:p>
        </p:txBody>
      </p:sp>
    </p:spTree>
    <p:extLst>
      <p:ext uri="{BB962C8B-B14F-4D97-AF65-F5344CB8AC3E}">
        <p14:creationId xmlns:p14="http://schemas.microsoft.com/office/powerpoint/2010/main" val="373117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9a4f7a73f_0_160"/>
          <p:cNvSpPr/>
          <p:nvPr/>
        </p:nvSpPr>
        <p:spPr>
          <a:xfrm>
            <a:off x="3819781" y="-1373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d9a4f7a73f_0_160"/>
          <p:cNvSpPr txBox="1"/>
          <p:nvPr/>
        </p:nvSpPr>
        <p:spPr>
          <a:xfrm>
            <a:off x="5099684" y="1094580"/>
            <a:ext cx="13316700" cy="105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48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Equivalencias</a:t>
            </a:r>
            <a:endParaRPr sz="4800" b="0" i="0" u="none" strike="noStrike" cap="none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94" name="Google Shape;94;g2d9a4f7a73f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d9a4f7a73f_0_160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5208"/>
              </p:ext>
            </p:extLst>
          </p:nvPr>
        </p:nvGraphicFramePr>
        <p:xfrm>
          <a:off x="5540244" y="2657916"/>
          <a:ext cx="12435580" cy="76825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2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452">
                <a:tc>
                  <a:txBody>
                    <a:bodyPr/>
                    <a:lstStyle/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32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 Equivalencia automática</a:t>
                      </a:r>
                      <a:endParaRPr lang="es-AR" sz="32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32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Equivalencia total o parcial</a:t>
                      </a:r>
                      <a:endParaRPr lang="es-AR" sz="32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002">
                <a:tc>
                  <a:txBody>
                    <a:bodyPr/>
                    <a:lstStyle/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Se otorgará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a UC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con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misma denominación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contenidos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en los planes de 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estudio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de las carreras vigentes en la jurisdicción. 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400" b="0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Pautas para solicitud y acreditación: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076325" marR="0" indent="-5381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      </a:t>
                      </a: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●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Solicitar mediante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nota firmada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, en la secretaría del instituto, antes del 30 de abril de cada año.</a:t>
                      </a:r>
                    </a:p>
                    <a:p>
                      <a:pPr marL="1076325" marR="0" indent="-5381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076325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●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Acompañar la solicitud con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el certificado analítico de estudios realizados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1076325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1076325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●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Cursar la UC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cuya acreditación se solicita </a:t>
                      </a:r>
                    </a:p>
                    <a:p>
                      <a:pPr marL="1076325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por equivalencia, hasta tanto se confirme su acreditación.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AR" sz="1800" b="1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0" marR="0" lvl="1" indent="1873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567363" algn="l"/>
                        </a:tabLst>
                      </a:pPr>
                      <a:endParaRPr lang="es-ES" sz="20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444500" marR="0" lvl="1" indent="1873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567363" algn="l"/>
                        </a:tabLst>
                      </a:pPr>
                      <a:endParaRPr lang="es-ES" sz="20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4445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567363" algn="l"/>
                        </a:tabLst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La equivalencia de UC podrá ser 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completa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o 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parcial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  <a:p>
                      <a:pPr marL="4445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567363" algn="l"/>
                        </a:tabLst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Se ponderan los 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saberes acreditados 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en carreras</a:t>
                      </a:r>
                    </a:p>
                    <a:p>
                      <a:pPr marL="4445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567363" algn="l"/>
                        </a:tabLst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del nivel superior reconocidas.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800" b="0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400" b="0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Pautas para solicitud y acreditación: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●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Solicitar mediante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nota firmada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, en la secretaría  del</a:t>
                      </a:r>
                      <a:r>
                        <a:rPr lang="es-ES" sz="1600" b="0" i="0" u="none" strike="noStrike" cap="none" baseline="0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instituto, antes del 30 de abril de cada año.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●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Acompañar la solicitud con el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certificado analítico de estudios realizados y los programas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que correspondan,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en los que conste carga horaria, contenidos y bibliografía, 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de UC en las que solicita equivalencia.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●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La documentación deberá estar foliada, con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firma y sello de las autoridades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de la institución emisora.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●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Cursar la UC</a:t>
                      </a:r>
                      <a:r>
                        <a:rPr lang="es-ES" sz="1600" b="0" i="0" u="none" strike="noStrike" cap="none" baseline="0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cuya acreditación se solicita por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equivalencia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hasta tanto se confirme su acreditación.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●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Cumplir con los requerimientos académicos 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en el caso de una </a:t>
                      </a:r>
                      <a:r>
                        <a:rPr lang="es-ES" sz="16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equivalencia parcial</a:t>
                      </a:r>
                      <a:r>
                        <a:rPr lang="es-ES" sz="16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41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1dc27c8bc_1_0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11dc27c8bc_1_0"/>
          <p:cNvSpPr/>
          <p:nvPr/>
        </p:nvSpPr>
        <p:spPr>
          <a:xfrm rot="-5400000">
            <a:off x="7843949" y="-7856391"/>
            <a:ext cx="2311972" cy="17999907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11dc27c8bc_1_0"/>
          <p:cNvSpPr txBox="1">
            <a:spLocks noGrp="1"/>
          </p:cNvSpPr>
          <p:nvPr>
            <p:ph type="title"/>
          </p:nvPr>
        </p:nvSpPr>
        <p:spPr>
          <a:xfrm>
            <a:off x="685250" y="488250"/>
            <a:ext cx="165147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lang="es" sz="44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      Régimen Académico Marco para la Educación Superior</a:t>
            </a: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5" name="Google Shape;75;g211dc27c8b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11dc27c8bc_1_0"/>
          <p:cNvSpPr/>
          <p:nvPr/>
        </p:nvSpPr>
        <p:spPr>
          <a:xfrm>
            <a:off x="1698083" y="4820677"/>
            <a:ext cx="16244842" cy="472152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100"/>
            </a:pPr>
            <a:r>
              <a:rPr lang="es-ES" sz="5400" b="1" dirty="0">
                <a:latin typeface="Encode Sans" pitchFamily="2" charset="0"/>
              </a:rPr>
              <a:t>La o el estudiante itinerante es quien está matriculada/o como estudiante regular en un IS dependiente</a:t>
            </a:r>
          </a:p>
          <a:p>
            <a:pPr lvl="0" algn="ctr">
              <a:buSzPts val="5100"/>
            </a:pPr>
            <a:r>
              <a:rPr lang="es-ES" sz="5400" b="1" dirty="0">
                <a:latin typeface="Encode Sans" pitchFamily="2" charset="0"/>
              </a:rPr>
              <a:t>de la </a:t>
            </a:r>
            <a:r>
              <a:rPr lang="es-ES" sz="5400" b="1" dirty="0" err="1">
                <a:latin typeface="Encode Sans" pitchFamily="2" charset="0"/>
              </a:rPr>
              <a:t>DGCyE</a:t>
            </a:r>
            <a:r>
              <a:rPr lang="es-ES" sz="5400" b="1" dirty="0">
                <a:latin typeface="Encode Sans" pitchFamily="2" charset="0"/>
              </a:rPr>
              <a:t> y, al mismo tiempo, cursa una o más UC en otro Instituto Superior.</a:t>
            </a:r>
            <a:endParaRPr sz="5400" b="1" dirty="0">
              <a:solidFill>
                <a:schemeClr val="dk1"/>
              </a:solidFill>
              <a:latin typeface="Encode Sans" pitchFamily="2" charset="0"/>
              <a:ea typeface="Encode Sans"/>
              <a:cs typeface="Encode Sans"/>
              <a:sym typeface="Encode Sans"/>
            </a:endParaRPr>
          </a:p>
        </p:txBody>
      </p:sp>
      <p:sp>
        <p:nvSpPr>
          <p:cNvPr id="77" name="Google Shape;77;g211dc27c8bc_1_0"/>
          <p:cNvSpPr/>
          <p:nvPr/>
        </p:nvSpPr>
        <p:spPr>
          <a:xfrm>
            <a:off x="1428225" y="3307327"/>
            <a:ext cx="16514700" cy="95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s-AR" sz="7200" b="1" i="0" u="none" strike="noStrike" cap="none" dirty="0">
                <a:solidFill>
                  <a:srgbClr val="00ADC3"/>
                </a:solidFill>
                <a:latin typeface="Encode Sans"/>
                <a:ea typeface="Encode Sans"/>
                <a:cs typeface="Encode Sans"/>
                <a:sym typeface="Encode Sans"/>
              </a:rPr>
              <a:t>Estudiante</a:t>
            </a:r>
            <a:r>
              <a:rPr lang="es" sz="7200" b="1" i="0" u="none" strike="noStrike" cap="none" dirty="0">
                <a:solidFill>
                  <a:srgbClr val="00ADC3"/>
                </a:solidFill>
                <a:latin typeface="Encode Sans"/>
                <a:ea typeface="Encode Sans"/>
                <a:cs typeface="Encode Sans"/>
                <a:sym typeface="Encode Sans"/>
              </a:rPr>
              <a:t> Itinerante</a:t>
            </a:r>
          </a:p>
        </p:txBody>
      </p:sp>
    </p:spTree>
    <p:extLst>
      <p:ext uri="{BB962C8B-B14F-4D97-AF65-F5344CB8AC3E}">
        <p14:creationId xmlns:p14="http://schemas.microsoft.com/office/powerpoint/2010/main" val="270027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1dc27c8bc_1_0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11dc27c8bc_1_0"/>
          <p:cNvSpPr/>
          <p:nvPr/>
        </p:nvSpPr>
        <p:spPr>
          <a:xfrm rot="-5400000">
            <a:off x="7843949" y="-7856391"/>
            <a:ext cx="2311972" cy="17999907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11dc27c8bc_1_0"/>
          <p:cNvSpPr txBox="1">
            <a:spLocks noGrp="1"/>
          </p:cNvSpPr>
          <p:nvPr>
            <p:ph type="title"/>
          </p:nvPr>
        </p:nvSpPr>
        <p:spPr>
          <a:xfrm>
            <a:off x="685250" y="488250"/>
            <a:ext cx="165147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lang="es" sz="44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      Régimen Académico Marco para la Educación Superior</a:t>
            </a: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5" name="Google Shape;75;g211dc27c8b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11dc27c8bc_1_0"/>
          <p:cNvSpPr/>
          <p:nvPr/>
        </p:nvSpPr>
        <p:spPr>
          <a:xfrm>
            <a:off x="1485200" y="4392974"/>
            <a:ext cx="16514700" cy="540993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100"/>
            </a:pPr>
            <a:r>
              <a:rPr lang="es-ES" sz="5400" b="1" dirty="0">
                <a:latin typeface="Encode Sans" pitchFamily="2" charset="0"/>
              </a:rPr>
              <a:t>Para garantizar condiciones que acompañen las trayectorias académicas, cada Instituto, elaborará un plan institucional, a través de mecanismos de construcción democráticos y en el marco de la Res. 4196/24. </a:t>
            </a:r>
            <a:endParaRPr sz="5100" b="1" dirty="0">
              <a:solidFill>
                <a:schemeClr val="dk1"/>
              </a:solidFill>
              <a:latin typeface="Encode Sans" pitchFamily="2" charset="0"/>
              <a:ea typeface="Encode Sans"/>
              <a:cs typeface="Encode Sans"/>
              <a:sym typeface="Encode Sans"/>
            </a:endParaRPr>
          </a:p>
        </p:txBody>
      </p:sp>
      <p:sp>
        <p:nvSpPr>
          <p:cNvPr id="77" name="Google Shape;77;g211dc27c8bc_1_0"/>
          <p:cNvSpPr/>
          <p:nvPr/>
        </p:nvSpPr>
        <p:spPr>
          <a:xfrm>
            <a:off x="1485200" y="2869838"/>
            <a:ext cx="16514700" cy="95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s" sz="6100" b="1" i="0" u="none" strike="noStrike" cap="none" dirty="0">
                <a:solidFill>
                  <a:srgbClr val="00ADC3"/>
                </a:solidFill>
                <a:latin typeface="Encode Sans"/>
                <a:ea typeface="Encode Sans"/>
                <a:cs typeface="Encode Sans"/>
                <a:sym typeface="Encode Sans"/>
              </a:rPr>
              <a:t>Régimen Académico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0706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9a4f7a73f_0_160"/>
          <p:cNvSpPr/>
          <p:nvPr/>
        </p:nvSpPr>
        <p:spPr>
          <a:xfrm>
            <a:off x="3712332" y="-1373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d9a4f7a73f_0_160"/>
          <p:cNvSpPr txBox="1"/>
          <p:nvPr/>
        </p:nvSpPr>
        <p:spPr>
          <a:xfrm>
            <a:off x="5099684" y="960108"/>
            <a:ext cx="13316700" cy="92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s-ES" sz="4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Régimen Académico Institucional (RAI)</a:t>
            </a:r>
            <a:endParaRPr sz="4000" b="0" i="0" u="none" strike="noStrike" cap="none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94" name="Google Shape;94;g2d9a4f7a73f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d9a4f7a73f_0_160"/>
          <p:cNvSpPr txBox="1"/>
          <p:nvPr/>
        </p:nvSpPr>
        <p:spPr>
          <a:xfrm>
            <a:off x="5354023" y="2493505"/>
            <a:ext cx="12894300" cy="710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ES" sz="2000" dirty="0">
                <a:latin typeface="Encode Sans" pitchFamily="2" charset="0"/>
              </a:rPr>
              <a:t>El desarrollo del plan Institucional queda sujeto a los acuerdos que se realicen y deberá considerar, entre otros, los siguientes aspectos: </a:t>
            </a:r>
          </a:p>
          <a:p>
            <a:endParaRPr lang="es-ES" sz="20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</a:endParaRPr>
          </a:p>
          <a:p>
            <a:pPr marL="1882775"/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dirty="0">
                <a:latin typeface="Encode Sans" pitchFamily="2" charset="0"/>
              </a:rPr>
              <a:t>Determinación de las </a:t>
            </a:r>
            <a:r>
              <a:rPr lang="es-ES" sz="2000" b="1" dirty="0">
                <a:latin typeface="Encode Sans" pitchFamily="2" charset="0"/>
              </a:rPr>
              <a:t>instancias de recuperación </a:t>
            </a:r>
            <a:r>
              <a:rPr lang="es-ES" sz="2000" dirty="0">
                <a:latin typeface="Encode Sans" pitchFamily="2" charset="0"/>
              </a:rPr>
              <a:t>las cuales deberán considerar, al menos, una por cada cuatrimestre y realizarse dentro del período de clases establecidos en el calendario académico. </a:t>
            </a: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Causales para </a:t>
            </a:r>
            <a:r>
              <a:rPr lang="es-ES" sz="2000" b="1" dirty="0">
                <a:latin typeface="Encode Sans" pitchFamily="2" charset="0"/>
              </a:rPr>
              <a:t>abrir turnos de acreditación intermedios</a:t>
            </a:r>
            <a:r>
              <a:rPr lang="es-ES" sz="2000" dirty="0">
                <a:latin typeface="Encode Sans" pitchFamily="2" charset="0"/>
              </a:rPr>
              <a:t>. </a:t>
            </a: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Dispositivos de </a:t>
            </a:r>
            <a:r>
              <a:rPr lang="es-ES" sz="2000" b="1" dirty="0">
                <a:latin typeface="Encode Sans" pitchFamily="2" charset="0"/>
              </a:rPr>
              <a:t>acompañamiento para la filiación institucional y académica</a:t>
            </a:r>
            <a:r>
              <a:rPr lang="es-ES" sz="2000" dirty="0">
                <a:latin typeface="Encode Sans" pitchFamily="2" charset="0"/>
              </a:rPr>
              <a:t>. </a:t>
            </a: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dirty="0">
                <a:latin typeface="Encode Sans" pitchFamily="2" charset="0"/>
              </a:rPr>
              <a:t>Dispositivos de </a:t>
            </a:r>
            <a:r>
              <a:rPr lang="es-ES" sz="2000" b="1" dirty="0">
                <a:latin typeface="Encode Sans" pitchFamily="2" charset="0"/>
              </a:rPr>
              <a:t>acompañamiento para estudiantes que cursan carreras a ciclo cerrado o con cambio de diseño curricular</a:t>
            </a:r>
            <a:r>
              <a:rPr lang="es-ES" sz="2000" dirty="0">
                <a:latin typeface="Encode Sans" pitchFamily="2" charset="0"/>
              </a:rPr>
              <a:t>. </a:t>
            </a: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Definición de los </a:t>
            </a:r>
            <a:r>
              <a:rPr lang="es-ES" sz="2000" b="1" dirty="0">
                <a:latin typeface="Encode Sans" pitchFamily="2" charset="0"/>
              </a:rPr>
              <a:t>requisitos académicos para la promoción directa</a:t>
            </a:r>
            <a:r>
              <a:rPr lang="es-ES" sz="2000" dirty="0">
                <a:latin typeface="Encode Sans" pitchFamily="2" charset="0"/>
              </a:rPr>
              <a:t>. </a:t>
            </a: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b="1" dirty="0">
                <a:latin typeface="Encode Sans" pitchFamily="2" charset="0"/>
              </a:rPr>
              <a:t>Estrategias e instrumentos de evaluación </a:t>
            </a:r>
            <a:r>
              <a:rPr lang="es-ES" sz="2000" dirty="0">
                <a:latin typeface="Encode Sans" pitchFamily="2" charset="0"/>
              </a:rPr>
              <a:t>considerados pertinentes según la modalidad de cada carrera y el régimen de cursada.. </a:t>
            </a: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Estrategias de </a:t>
            </a:r>
            <a:r>
              <a:rPr lang="es-ES" sz="2000" b="1" dirty="0">
                <a:latin typeface="Encode Sans" pitchFamily="2" charset="0"/>
              </a:rPr>
              <a:t>seguimiento de los aprendizajes, dispositivos de intercambio y reformulación pedagógica. </a:t>
            </a:r>
          </a:p>
          <a:p>
            <a:pPr marL="1882775">
              <a:lnSpc>
                <a:spcPct val="150000"/>
              </a:lnSpc>
            </a:pPr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dirty="0">
                <a:latin typeface="Encode Sans" pitchFamily="2" charset="0"/>
              </a:rPr>
              <a:t>Sistema y condiciones para la inscripción a UC, instancias de acreditaciones finales, exámenes libres.</a:t>
            </a:r>
          </a:p>
        </p:txBody>
      </p:sp>
      <p:sp>
        <p:nvSpPr>
          <p:cNvPr id="96" name="Google Shape;96;g2d9a4f7a73f_0_160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16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11dc27c8bc_0_5"/>
          <p:cNvSpPr txBox="1">
            <a:spLocks noGrp="1"/>
          </p:cNvSpPr>
          <p:nvPr>
            <p:ph type="title"/>
          </p:nvPr>
        </p:nvSpPr>
        <p:spPr>
          <a:xfrm>
            <a:off x="685252" y="978367"/>
            <a:ext cx="187320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5" name="Google Shape;55;g211dc27c8bc_0_5"/>
          <p:cNvSpPr txBox="1">
            <a:spLocks noGrp="1"/>
          </p:cNvSpPr>
          <p:nvPr>
            <p:ph type="body" idx="1"/>
          </p:nvPr>
        </p:nvSpPr>
        <p:spPr>
          <a:xfrm>
            <a:off x="685252" y="2533664"/>
            <a:ext cx="18732000" cy="7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endParaRPr/>
          </a:p>
        </p:txBody>
      </p:sp>
      <p:sp>
        <p:nvSpPr>
          <p:cNvPr id="56" name="Google Shape;56;g211dc27c8bc_0_5"/>
          <p:cNvSpPr/>
          <p:nvPr/>
        </p:nvSpPr>
        <p:spPr>
          <a:xfrm rot="-5400000">
            <a:off x="4410400" y="-4427925"/>
            <a:ext cx="11271600" cy="20128200"/>
          </a:xfrm>
          <a:prstGeom prst="rect">
            <a:avLst/>
          </a:pr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g211dc27c8bc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736" y="2809037"/>
            <a:ext cx="16427258" cy="5263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52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/>
          <p:nvPr/>
        </p:nvSpPr>
        <p:spPr>
          <a:xfrm rot="-5400000">
            <a:off x="2416061" y="-2416061"/>
            <a:ext cx="11307763" cy="16139886"/>
          </a:xfrm>
          <a:prstGeom prst="rect">
            <a:avLst/>
          </a:pr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>
            <a:spLocks noGrp="1"/>
          </p:cNvSpPr>
          <p:nvPr>
            <p:ph type="title"/>
          </p:nvPr>
        </p:nvSpPr>
        <p:spPr>
          <a:xfrm>
            <a:off x="-89450" y="1005125"/>
            <a:ext cx="16507500" cy="1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60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60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" sz="60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Nuevo Régimen Académico Marco </a:t>
            </a:r>
            <a:endParaRPr sz="60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" sz="60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para el Nivel Superior</a:t>
            </a:r>
            <a:endParaRPr sz="74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000" dirty="0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body" idx="1"/>
          </p:nvPr>
        </p:nvSpPr>
        <p:spPr>
          <a:xfrm>
            <a:off x="854600" y="5296450"/>
            <a:ext cx="14379900" cy="48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800" b="1" dirty="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" sz="3800" b="1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Dirección Provincial de Educación Superior</a:t>
            </a:r>
            <a:endParaRPr sz="3800" b="1" dirty="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" sz="3800" b="1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s-AR" sz="3800" b="1" dirty="0" err="1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oordinación</a:t>
            </a:r>
            <a:r>
              <a:rPr lang="es-AR" sz="3800" b="1" dirty="0">
                <a:solidFill>
                  <a:srgbClr val="F2F2F2"/>
                </a:solidFill>
                <a:latin typeface="Roboto"/>
                <a:ea typeface="Roboto"/>
                <a:cs typeface="Roboto"/>
                <a:sym typeface="Roboto"/>
              </a:rPr>
              <a:t> de  Políticas Estudiantiles</a:t>
            </a:r>
            <a:endParaRPr sz="3800" b="1" dirty="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800" b="1" dirty="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800" b="1" dirty="0">
              <a:solidFill>
                <a:srgbClr val="F2F2F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" sz="3200" b="1" dirty="0">
                <a:solidFill>
                  <a:srgbClr val="F2F2F2"/>
                </a:solidFill>
                <a:latin typeface="Encode Sans"/>
                <a:ea typeface="Encode Sans"/>
                <a:cs typeface="Encode Sans"/>
                <a:sym typeface="Encode Sans"/>
              </a:rPr>
              <a:t>2025</a:t>
            </a:r>
            <a:endParaRPr sz="3200" b="1" dirty="0">
              <a:solidFill>
                <a:srgbClr val="F2F2F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5261" y="1013254"/>
            <a:ext cx="5076921" cy="2486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07040" y="1005120"/>
            <a:ext cx="5076921" cy="2486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45150" y="583675"/>
            <a:ext cx="6189400" cy="98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1dc27c8bc_1_0"/>
          <p:cNvSpPr/>
          <p:nvPr/>
        </p:nvSpPr>
        <p:spPr>
          <a:xfrm>
            <a:off x="17942925" y="0"/>
            <a:ext cx="2159400" cy="2303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11dc27c8bc_1_0"/>
          <p:cNvSpPr/>
          <p:nvPr/>
        </p:nvSpPr>
        <p:spPr>
          <a:xfrm rot="-5400000">
            <a:off x="7843949" y="-7856391"/>
            <a:ext cx="2311972" cy="17999907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11dc27c8bc_1_0"/>
          <p:cNvSpPr txBox="1">
            <a:spLocks noGrp="1"/>
          </p:cNvSpPr>
          <p:nvPr>
            <p:ph type="title"/>
          </p:nvPr>
        </p:nvSpPr>
        <p:spPr>
          <a:xfrm>
            <a:off x="685250" y="488250"/>
            <a:ext cx="165147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00" tIns="201000" rIns="201000" bIns="2010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89"/>
              <a:buNone/>
            </a:pPr>
            <a:r>
              <a:rPr lang="es" sz="44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Régimen Académico Marco para la Educación Superior</a:t>
            </a:r>
            <a:endParaRPr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75" name="Google Shape;75;g211dc27c8bc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93950" y="232675"/>
            <a:ext cx="145732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11dc27c8bc_1_0"/>
          <p:cNvSpPr/>
          <p:nvPr/>
        </p:nvSpPr>
        <p:spPr>
          <a:xfrm>
            <a:off x="1485200" y="4392975"/>
            <a:ext cx="16514700" cy="3846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s" sz="5100" b="1" i="0" u="none" strike="noStrike" cap="none" dirty="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 un dispositivo normativo que genera condiciones institucionales que acompañan en su complejidad y especificidad la trayectoria formativa del Nivel Superior</a:t>
            </a:r>
            <a:endParaRPr sz="5100" b="1" dirty="0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7" name="Google Shape;77;g211dc27c8bc_1_0"/>
          <p:cNvSpPr/>
          <p:nvPr/>
        </p:nvSpPr>
        <p:spPr>
          <a:xfrm>
            <a:off x="1485200" y="2869838"/>
            <a:ext cx="16514700" cy="957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s" sz="6100" b="1" i="0" u="none" strike="noStrike" cap="none" dirty="0">
                <a:solidFill>
                  <a:srgbClr val="00ADC3"/>
                </a:solidFill>
                <a:latin typeface="Encode Sans Black" panose="020B0604020202020204" charset="0"/>
                <a:ea typeface="Encode Sans"/>
                <a:cs typeface="Encode Sans"/>
                <a:sym typeface="Encode Sans"/>
              </a:rPr>
              <a:t>¿Qué es el RAM?</a:t>
            </a:r>
            <a:endParaRPr sz="6100" b="1" i="0" u="none" strike="noStrike" cap="none" dirty="0">
              <a:solidFill>
                <a:srgbClr val="00ADC3"/>
              </a:solidFill>
              <a:latin typeface="Encode Sans Black" panose="020B0604020202020204" charset="0"/>
              <a:ea typeface="Encode Sans"/>
              <a:cs typeface="Encode Sans"/>
              <a:sym typeface="Encode Sans"/>
            </a:endParaRPr>
          </a:p>
        </p:txBody>
      </p:sp>
      <p:sp>
        <p:nvSpPr>
          <p:cNvPr id="78" name="Google Shape;78;g211dc27c8bc_1_0"/>
          <p:cNvSpPr/>
          <p:nvPr/>
        </p:nvSpPr>
        <p:spPr>
          <a:xfrm>
            <a:off x="2178424" y="8803000"/>
            <a:ext cx="15248964" cy="194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lang="es" sz="3600" b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El nuevo RAM (Res 4196/24) actualiza </a:t>
            </a:r>
            <a:endParaRPr sz="3600" b="1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</a:pPr>
            <a:r>
              <a:rPr lang="es" sz="3600" b="1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el vigente hasta 2024 (Res 4043/09)</a:t>
            </a:r>
            <a:endParaRPr sz="3600" b="1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9a4f7a73f_0_152"/>
          <p:cNvSpPr/>
          <p:nvPr/>
        </p:nvSpPr>
        <p:spPr>
          <a:xfrm>
            <a:off x="3819819" y="25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2d9a4f7a73f_0_152"/>
          <p:cNvSpPr txBox="1"/>
          <p:nvPr/>
        </p:nvSpPr>
        <p:spPr>
          <a:xfrm>
            <a:off x="5139600" y="1186025"/>
            <a:ext cx="13316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7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Categorías de estudiante</a:t>
            </a:r>
            <a:endParaRPr sz="5700" b="0" i="0" u="none" strike="noStrike" cap="none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85" name="Google Shape;85;g2d9a4f7a73f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d9a4f7a73f_0_152"/>
          <p:cNvSpPr txBox="1"/>
          <p:nvPr/>
        </p:nvSpPr>
        <p:spPr>
          <a:xfrm>
            <a:off x="5074600" y="3168125"/>
            <a:ext cx="12894300" cy="636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>
              <a:spcBef>
                <a:spcPts val="1000"/>
              </a:spcBef>
              <a:buClr>
                <a:srgbClr val="00ADC3"/>
              </a:buClr>
              <a:buSzPts val="3500"/>
              <a:buFont typeface="Arial" panose="020B0604020202020204" pitchFamily="34" charset="0"/>
              <a:buChar char="•"/>
            </a:pPr>
            <a:r>
              <a:rPr lang="es" sz="2400" b="1" dirty="0">
                <a:solidFill>
                  <a:srgbClr val="00ADC3"/>
                </a:solidFill>
                <a:latin typeface="Encode Sans"/>
                <a:ea typeface="Encode Sans"/>
                <a:cs typeface="Encode Sans"/>
                <a:sym typeface="Encode Sans"/>
              </a:rPr>
              <a:t>Estudiante regular</a:t>
            </a:r>
            <a:r>
              <a:rPr lang="es" sz="24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 es quien, desde el momento de su inscripción en un IS, se encuentra cursando al menos una unidad curricular (UC) o ha aprobado o acreditado una UC en los últimos seis meses.</a:t>
            </a:r>
          </a:p>
          <a:p>
            <a:pPr marL="342900" lvl="0" indent="-342900" algn="just">
              <a:spcBef>
                <a:spcPts val="1000"/>
              </a:spcBef>
              <a:buClr>
                <a:srgbClr val="00ADC3"/>
              </a:buClr>
              <a:buSzPts val="3500"/>
              <a:buFont typeface="Arial" panose="020B0604020202020204" pitchFamily="34" charset="0"/>
              <a:buChar char="•"/>
            </a:pPr>
            <a:endParaRPr lang="es" sz="2400"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00ADC3"/>
              </a:buClr>
              <a:buSzPts val="3500"/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ADC3"/>
                </a:solidFill>
                <a:latin typeface="Encode Sans"/>
                <a:ea typeface="Encode Sans"/>
                <a:cs typeface="Encode Sans"/>
              </a:rPr>
              <a:t>Estudiante itinerante </a:t>
            </a:r>
            <a:r>
              <a:rPr lang="es-ES" sz="24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</a:rPr>
              <a:t>es quien cursa como regular en un IS y, al mismo tiempo, cursa una o más UC en otro IS en el que no se </a:t>
            </a:r>
            <a:r>
              <a:rPr lang="es-AR" sz="24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</a:rPr>
              <a:t>encuentra matriculada o matriculado para poder acreditar una o más UC.</a:t>
            </a:r>
          </a:p>
          <a:p>
            <a:pPr marL="354013" lvl="0" algn="just">
              <a:spcBef>
                <a:spcPts val="600"/>
              </a:spcBef>
              <a:buClr>
                <a:srgbClr val="00ADC3"/>
              </a:buClr>
              <a:buSzPts val="3500"/>
            </a:pPr>
            <a:r>
              <a:rPr lang="es-ES" sz="2400" i="1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</a:rPr>
              <a:t>Se puede cursar como estudiante itinerante hasta el 30% de las UC de la carrera. Quedan exceptuados el Campo de la Práctica Docente y Prácticas </a:t>
            </a:r>
            <a:r>
              <a:rPr lang="es-ES" sz="2400" i="1" dirty="0" err="1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</a:rPr>
              <a:t>Profesionalizantes</a:t>
            </a:r>
            <a:r>
              <a:rPr lang="es-ES" sz="2400" i="1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</a:rPr>
              <a:t>.</a:t>
            </a:r>
          </a:p>
          <a:p>
            <a:pPr lvl="0" algn="just">
              <a:spcBef>
                <a:spcPts val="600"/>
              </a:spcBef>
              <a:buClr>
                <a:srgbClr val="00ADC3"/>
              </a:buClr>
              <a:buSzPts val="3500"/>
              <a:buFont typeface="Arial" pitchFamily="34" charset="0"/>
              <a:buChar char="•"/>
            </a:pPr>
            <a:endParaRPr lang="es-ES" sz="2400"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</a:endParaRPr>
          </a:p>
          <a:p>
            <a:pPr marL="342900" lvl="0" indent="-342900" algn="just">
              <a:spcBef>
                <a:spcPts val="600"/>
              </a:spcBef>
              <a:buClr>
                <a:srgbClr val="00ADC3"/>
              </a:buClr>
              <a:buSzPts val="3500"/>
              <a:buFont typeface="Arial" panose="020B0604020202020204" pitchFamily="34" charset="0"/>
              <a:buChar char="•"/>
            </a:pPr>
            <a:r>
              <a:rPr lang="es" sz="2400" b="1" dirty="0">
                <a:solidFill>
                  <a:srgbClr val="00ADC3"/>
                </a:solidFill>
                <a:latin typeface="Encode Sans"/>
                <a:ea typeface="Encode Sans"/>
                <a:cs typeface="Encode Sans"/>
                <a:sym typeface="Encode Sans"/>
              </a:rPr>
              <a:t>Estudiante oyente  </a:t>
            </a:r>
            <a:r>
              <a:rPr lang="es-ES" sz="24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"/>
              </a:rPr>
              <a:t>es una o un estudiante matriculada/o en el IS que participa en una unidad curricular de su interés con el propósito de actualizar o profundizar aspectos específicos de su formación. </a:t>
            </a:r>
          </a:p>
          <a:p>
            <a:pPr marL="354013" lvl="0" algn="just">
              <a:spcBef>
                <a:spcPts val="600"/>
              </a:spcBef>
              <a:buClr>
                <a:srgbClr val="00ADC3"/>
              </a:buClr>
              <a:buSzPts val="3500"/>
            </a:pPr>
            <a:r>
              <a:rPr lang="es-ES" sz="2400" i="1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"/>
              </a:rPr>
              <a:t>Queda exceptuado el Campo de la Práctica Docente y Prácticas </a:t>
            </a:r>
            <a:r>
              <a:rPr lang="es-ES" sz="2400" i="1" dirty="0" err="1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"/>
              </a:rPr>
              <a:t>Profesionalizantes</a:t>
            </a:r>
            <a:r>
              <a:rPr lang="es-ES" sz="2400" i="1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"/>
              </a:rPr>
              <a:t>, Talleres, Laboratorios y cualquier unidad curricular eminentemente práctica.</a:t>
            </a:r>
            <a:endParaRPr sz="2400" i="1"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87" name="Google Shape;87;g2d9a4f7a73f_0_152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9a4f7a73f_0_160"/>
          <p:cNvSpPr/>
          <p:nvPr/>
        </p:nvSpPr>
        <p:spPr>
          <a:xfrm>
            <a:off x="3819781" y="0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d9a4f7a73f_0_160"/>
          <p:cNvSpPr txBox="1"/>
          <p:nvPr/>
        </p:nvSpPr>
        <p:spPr>
          <a:xfrm>
            <a:off x="5310884" y="253028"/>
            <a:ext cx="13316700" cy="2349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66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Asistencia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400" b="0" i="0" u="none" strike="noStrike" cap="none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94" name="Google Shape;94;g2d9a4f7a73f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d9a4f7a73f_0_160"/>
          <p:cNvSpPr txBox="1"/>
          <p:nvPr/>
        </p:nvSpPr>
        <p:spPr>
          <a:xfrm>
            <a:off x="5310884" y="3905446"/>
            <a:ext cx="12894300" cy="6027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algn="ctr">
              <a:spcBef>
                <a:spcPts val="1000"/>
              </a:spcBef>
            </a:pPr>
            <a:r>
              <a:rPr lang="es-ES" sz="3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Porcentajes de asistencia requeridos para aprobar la cursada</a:t>
            </a:r>
          </a:p>
          <a:p>
            <a:pPr marL="457200" lvl="0">
              <a:spcBef>
                <a:spcPts val="1000"/>
              </a:spcBef>
            </a:pPr>
            <a:endParaRPr lang="es-ES" sz="32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</a:endParaRPr>
          </a:p>
          <a:p>
            <a:pPr marL="538163"/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 Para </a:t>
            </a:r>
            <a:r>
              <a:rPr lang="es-ES" sz="2000" b="1" dirty="0">
                <a:latin typeface="Encode Sans" pitchFamily="2" charset="0"/>
              </a:rPr>
              <a:t>UC</a:t>
            </a:r>
            <a:r>
              <a:rPr lang="es-ES" sz="2000" dirty="0">
                <a:latin typeface="Encode Sans" pitchFamily="2" charset="0"/>
              </a:rPr>
              <a:t> con formato asignatura y modalidad </a:t>
            </a:r>
            <a:r>
              <a:rPr lang="es-ES" sz="2000" b="1" dirty="0" err="1">
                <a:latin typeface="Encode Sans" pitchFamily="2" charset="0"/>
              </a:rPr>
              <a:t>presencialidad</a:t>
            </a:r>
            <a:r>
              <a:rPr lang="es-ES" sz="2000" b="1" dirty="0">
                <a:latin typeface="Encode Sans" pitchFamily="2" charset="0"/>
              </a:rPr>
              <a:t> plena </a:t>
            </a:r>
            <a:r>
              <a:rPr lang="es-ES" sz="2000" dirty="0">
                <a:latin typeface="Encode Sans" pitchFamily="2" charset="0"/>
              </a:rPr>
              <a:t>se deberá cumplimentar un </a:t>
            </a:r>
            <a:r>
              <a:rPr lang="es-ES" sz="2000" b="1" dirty="0">
                <a:latin typeface="Encode Sans" pitchFamily="2" charset="0"/>
              </a:rPr>
              <a:t>60% </a:t>
            </a:r>
            <a:r>
              <a:rPr lang="es-ES" sz="2000" dirty="0">
                <a:latin typeface="Encode Sans" pitchFamily="2" charset="0"/>
              </a:rPr>
              <a:t>de asistencia según la cantidad de clases establecidas por calendario académico.</a:t>
            </a:r>
          </a:p>
          <a:p>
            <a:pPr marL="538163"/>
            <a:endParaRPr lang="es-ES" sz="2000" dirty="0">
              <a:latin typeface="Encode Sans" pitchFamily="2" charset="0"/>
            </a:endParaRPr>
          </a:p>
          <a:p>
            <a:pPr marL="538163"/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Para </a:t>
            </a:r>
            <a:r>
              <a:rPr lang="es-ES" sz="2000" b="1" dirty="0">
                <a:latin typeface="Encode Sans" pitchFamily="2" charset="0"/>
              </a:rPr>
              <a:t>UC</a:t>
            </a:r>
            <a:r>
              <a:rPr lang="es-ES" sz="2000" dirty="0">
                <a:latin typeface="Encode Sans" pitchFamily="2" charset="0"/>
              </a:rPr>
              <a:t> con formato asignatura y modalidad </a:t>
            </a:r>
            <a:r>
              <a:rPr lang="es-ES" sz="2000" b="1" dirty="0" err="1">
                <a:latin typeface="Encode Sans" pitchFamily="2" charset="0"/>
              </a:rPr>
              <a:t>presencialidad</a:t>
            </a:r>
            <a:r>
              <a:rPr lang="es-ES" sz="2000" b="1" dirty="0">
                <a:latin typeface="Encode Sans" pitchFamily="2" charset="0"/>
              </a:rPr>
              <a:t> con Propuestas Pedagógicas Combinadas, </a:t>
            </a:r>
            <a:r>
              <a:rPr lang="es-ES" sz="2000" dirty="0">
                <a:latin typeface="Encode Sans" pitchFamily="2" charset="0"/>
              </a:rPr>
              <a:t>se deberá cumplimentar un </a:t>
            </a:r>
            <a:r>
              <a:rPr lang="es-ES" sz="2000" b="1" dirty="0">
                <a:latin typeface="Encode Sans" pitchFamily="2" charset="0"/>
              </a:rPr>
              <a:t>80%</a:t>
            </a:r>
            <a:r>
              <a:rPr lang="es-ES" sz="2000" dirty="0">
                <a:latin typeface="Encode Sans" pitchFamily="2" charset="0"/>
              </a:rPr>
              <a:t> de asistencia según la cantidad de clases establecidas.</a:t>
            </a:r>
          </a:p>
          <a:p>
            <a:pPr marL="538163"/>
            <a:endParaRPr lang="es-ES" sz="2000" dirty="0">
              <a:latin typeface="Encode Sans" pitchFamily="2" charset="0"/>
            </a:endParaRPr>
          </a:p>
          <a:p>
            <a:pPr marL="538163"/>
            <a:r>
              <a:rPr lang="es-ES" sz="20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</a:rPr>
              <a:t>● </a:t>
            </a:r>
            <a:r>
              <a:rPr lang="es-ES" sz="2000" dirty="0">
                <a:latin typeface="Encode Sans" pitchFamily="2" charset="0"/>
              </a:rPr>
              <a:t>Para el </a:t>
            </a:r>
            <a:r>
              <a:rPr lang="es-ES" sz="2000" b="1" dirty="0">
                <a:latin typeface="Encode Sans" pitchFamily="2" charset="0"/>
              </a:rPr>
              <a:t>Campo de la Práctica Docente, la Práctica </a:t>
            </a:r>
            <a:r>
              <a:rPr lang="es-ES" sz="2000" b="1" dirty="0" err="1">
                <a:latin typeface="Encode Sans" pitchFamily="2" charset="0"/>
              </a:rPr>
              <a:t>Profesionalizante</a:t>
            </a:r>
            <a:r>
              <a:rPr lang="es-ES" sz="2000" b="1" dirty="0">
                <a:latin typeface="Encode Sans" pitchFamily="2" charset="0"/>
              </a:rPr>
              <a:t> y </a:t>
            </a:r>
            <a:r>
              <a:rPr lang="es-ES" sz="2000" dirty="0">
                <a:latin typeface="Encode Sans" pitchFamily="2" charset="0"/>
              </a:rPr>
              <a:t>UC con formato </a:t>
            </a:r>
            <a:r>
              <a:rPr lang="es-ES" sz="2000" b="1" dirty="0">
                <a:latin typeface="Encode Sans" pitchFamily="2" charset="0"/>
              </a:rPr>
              <a:t>Taller, Seminario, Ateneo, Laboratorio </a:t>
            </a:r>
            <a:r>
              <a:rPr lang="es-ES" sz="2000" dirty="0">
                <a:latin typeface="Encode Sans" pitchFamily="2" charset="0"/>
              </a:rPr>
              <a:t>se deberá cumplimentar el </a:t>
            </a:r>
            <a:r>
              <a:rPr lang="es-ES" sz="2000" b="1" dirty="0">
                <a:latin typeface="Encode Sans" pitchFamily="2" charset="0"/>
              </a:rPr>
              <a:t>80%</a:t>
            </a:r>
            <a:r>
              <a:rPr lang="es-ES" sz="2000" dirty="0">
                <a:latin typeface="Encode Sans" pitchFamily="2" charset="0"/>
              </a:rPr>
              <a:t> de asistencia según la cantidad de clases establecidas.</a:t>
            </a:r>
          </a:p>
          <a:p>
            <a:pPr marL="538163"/>
            <a:endParaRPr lang="es-ES" sz="2000" dirty="0">
              <a:solidFill>
                <a:srgbClr val="999999"/>
              </a:solidFill>
              <a:latin typeface="Encode Sans" pitchFamily="2" charset="0"/>
              <a:ea typeface="Encode Sans Medium"/>
              <a:cs typeface="Encode Sans Medium"/>
              <a:sym typeface="Encode Sans Medium"/>
            </a:endParaRPr>
          </a:p>
          <a:p>
            <a:pPr marL="538163"/>
            <a:endParaRPr lang="es-ES" sz="2000" dirty="0">
              <a:solidFill>
                <a:srgbClr val="999999"/>
              </a:solidFill>
              <a:latin typeface="Encode Sans" pitchFamily="2" charset="0"/>
              <a:ea typeface="Encode Sans Medium"/>
              <a:cs typeface="Encode Sans Medium"/>
              <a:sym typeface="Encode Sans Medium"/>
            </a:endParaRPr>
          </a:p>
          <a:p>
            <a:pPr marL="538163">
              <a:lnSpc>
                <a:spcPct val="150000"/>
              </a:lnSpc>
            </a:pPr>
            <a:r>
              <a:rPr lang="es-ES" sz="1800" dirty="0">
                <a:solidFill>
                  <a:schemeClr val="tx1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Se establece un </a:t>
            </a:r>
            <a:r>
              <a:rPr lang="es-ES" sz="1800" b="1" dirty="0">
                <a:solidFill>
                  <a:schemeClr val="tx1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régimen especial de inasistencias</a:t>
            </a:r>
            <a:r>
              <a:rPr lang="es-ES" sz="1800" dirty="0">
                <a:solidFill>
                  <a:schemeClr val="tx1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 justificadas, no computables, para </a:t>
            </a:r>
            <a:r>
              <a:rPr lang="es-ES" sz="1800" b="1" dirty="0">
                <a:solidFill>
                  <a:schemeClr val="tx1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personas gestantes  (</a:t>
            </a:r>
            <a:r>
              <a:rPr lang="es-ES" sz="1800" dirty="0">
                <a:solidFill>
                  <a:schemeClr val="tx1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un plazo máximo de treinta (30) días hábiles), </a:t>
            </a:r>
            <a:r>
              <a:rPr lang="es-ES" sz="1800" b="1" dirty="0">
                <a:solidFill>
                  <a:schemeClr val="tx1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y estudiantes en condición de paternidad </a:t>
            </a:r>
            <a:r>
              <a:rPr lang="es-ES" sz="1800" dirty="0">
                <a:solidFill>
                  <a:schemeClr val="tx1"/>
                </a:solidFill>
                <a:latin typeface="Encode Sans" pitchFamily="2" charset="0"/>
                <a:ea typeface="Encode Sans Medium"/>
                <a:cs typeface="Encode Sans Medium"/>
                <a:sym typeface="Encode Sans Medium"/>
              </a:rPr>
              <a:t>(quince (15) días hábiles, después del nacimiento).</a:t>
            </a:r>
            <a:endParaRPr sz="1800" dirty="0">
              <a:solidFill>
                <a:schemeClr val="tx1"/>
              </a:solidFill>
              <a:latin typeface="Encode Sans" pitchFamily="2" charset="0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96" name="Google Shape;96;g2d9a4f7a73f_0_160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8;g211dc27c8bc_1_0"/>
          <p:cNvSpPr/>
          <p:nvPr/>
        </p:nvSpPr>
        <p:spPr>
          <a:xfrm>
            <a:off x="5398250" y="2051305"/>
            <a:ext cx="13306529" cy="145037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2000" dirty="0">
                <a:solidFill>
                  <a:schemeClr val="bg2"/>
                </a:solidFill>
                <a:latin typeface="Encode Sans" pitchFamily="2" charset="0"/>
              </a:rPr>
              <a:t>Se entiende por </a:t>
            </a:r>
            <a:r>
              <a:rPr lang="es-ES" sz="2000" b="1" dirty="0">
                <a:solidFill>
                  <a:schemeClr val="bg2"/>
                </a:solidFill>
                <a:latin typeface="Encode Sans" pitchFamily="2" charset="0"/>
              </a:rPr>
              <a:t>asistencia </a:t>
            </a:r>
            <a:r>
              <a:rPr lang="es-ES" sz="2000" dirty="0">
                <a:solidFill>
                  <a:schemeClr val="bg2"/>
                </a:solidFill>
                <a:latin typeface="Encode Sans" pitchFamily="2" charset="0"/>
              </a:rPr>
              <a:t>la participación en </a:t>
            </a:r>
            <a:r>
              <a:rPr lang="es-ES" sz="2000" b="1" dirty="0">
                <a:solidFill>
                  <a:schemeClr val="bg2"/>
                </a:solidFill>
                <a:latin typeface="Encode Sans" pitchFamily="2" charset="0"/>
              </a:rPr>
              <a:t>clases presenciales </a:t>
            </a:r>
            <a:r>
              <a:rPr lang="es-ES" sz="2000" dirty="0">
                <a:solidFill>
                  <a:schemeClr val="bg2"/>
                </a:solidFill>
                <a:latin typeface="Encode Sans" pitchFamily="2" charset="0"/>
              </a:rPr>
              <a:t>en el IS y en</a:t>
            </a:r>
          </a:p>
          <a:p>
            <a:pPr algn="ctr"/>
            <a:r>
              <a:rPr lang="es-ES" sz="2000" b="1" dirty="0">
                <a:solidFill>
                  <a:schemeClr val="bg2"/>
                </a:solidFill>
                <a:latin typeface="Encode Sans" pitchFamily="2" charset="0"/>
              </a:rPr>
              <a:t>encuentros sincrónicos mediados por tecnologías</a:t>
            </a:r>
            <a:r>
              <a:rPr lang="es-ES" sz="2000" dirty="0">
                <a:solidFill>
                  <a:schemeClr val="bg2"/>
                </a:solidFill>
                <a:latin typeface="Encode Sans" pitchFamily="2" charset="0"/>
              </a:rPr>
              <a:t> definidas en la propuesta de cátedra</a:t>
            </a:r>
            <a:r>
              <a:rPr lang="es-ES" sz="2400" dirty="0">
                <a:solidFill>
                  <a:schemeClr val="bg2"/>
                </a:solidFill>
                <a:latin typeface="Encode Sans" pitchFamily="2" charset="0"/>
              </a:rPr>
              <a:t>.</a:t>
            </a:r>
            <a:endParaRPr sz="2400" b="1" dirty="0">
              <a:solidFill>
                <a:schemeClr val="bg2"/>
              </a:solidFill>
              <a:latin typeface="Encode Sans" pitchFamily="2" charset="0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9a4f7a73f_0_168"/>
          <p:cNvSpPr/>
          <p:nvPr/>
        </p:nvSpPr>
        <p:spPr>
          <a:xfrm>
            <a:off x="3819769" y="-125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d9a4f7a73f_0_168"/>
          <p:cNvSpPr txBox="1"/>
          <p:nvPr/>
        </p:nvSpPr>
        <p:spPr>
          <a:xfrm>
            <a:off x="4955275" y="1186025"/>
            <a:ext cx="13500900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" sz="54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Modalidad de cursada de las carreras</a:t>
            </a:r>
            <a:endParaRPr sz="5400" b="0" i="0" u="none" strike="noStrike" cap="none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03" name="Google Shape;103;g2d9a4f7a73f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d9a4f7a73f_0_168"/>
          <p:cNvSpPr txBox="1"/>
          <p:nvPr/>
        </p:nvSpPr>
        <p:spPr>
          <a:xfrm>
            <a:off x="4955275" y="3162741"/>
            <a:ext cx="12894300" cy="769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0850" algn="l" rtl="0">
              <a:spcBef>
                <a:spcPts val="1000"/>
              </a:spcBef>
              <a:spcAft>
                <a:spcPts val="0"/>
              </a:spcAft>
              <a:buClr>
                <a:srgbClr val="00ADC3"/>
              </a:buClr>
              <a:buSzPts val="3500"/>
              <a:buFont typeface="Encode Sans Medium"/>
              <a:buChar char="●"/>
            </a:pPr>
            <a:r>
              <a:rPr lang="es-AR" sz="32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  <a:sym typeface="Encode Sans Medium"/>
              </a:rPr>
              <a:t>Modalidad Presencial</a:t>
            </a:r>
          </a:p>
          <a:p>
            <a:pPr marL="6350" lvl="0" algn="l" rtl="0">
              <a:spcBef>
                <a:spcPts val="1000"/>
              </a:spcBef>
              <a:spcAft>
                <a:spcPts val="0"/>
              </a:spcAft>
              <a:buClr>
                <a:srgbClr val="00ADC3"/>
              </a:buClr>
              <a:buSzPts val="3500"/>
            </a:pPr>
            <a:endParaRPr lang="es-AR" sz="10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Medium"/>
            </a:endParaRPr>
          </a:p>
          <a:p>
            <a:pPr marL="1076325"/>
            <a:r>
              <a:rPr lang="es-AR" sz="2400" b="1" dirty="0" err="1">
                <a:solidFill>
                  <a:schemeClr val="bg2"/>
                </a:solidFill>
                <a:latin typeface="Encode Sans" pitchFamily="2" charset="0"/>
                <a:ea typeface="Encode Sans Black"/>
                <a:cs typeface="Encode Sans Black"/>
              </a:rPr>
              <a:t>Presencialidad</a:t>
            </a:r>
            <a:r>
              <a:rPr lang="es-AR" sz="2400" b="1" dirty="0">
                <a:solidFill>
                  <a:schemeClr val="bg2"/>
                </a:solidFill>
                <a:latin typeface="Encode Sans" pitchFamily="2" charset="0"/>
                <a:ea typeface="Encode Sans Black"/>
                <a:cs typeface="Encode Sans Black"/>
              </a:rPr>
              <a:t> plena (PP): </a:t>
            </a:r>
          </a:p>
          <a:p>
            <a:pPr marL="1076325"/>
            <a:endParaRPr lang="es-AR" sz="2400" b="1" dirty="0">
              <a:solidFill>
                <a:schemeClr val="bg2"/>
              </a:solidFill>
              <a:latin typeface="Encode Sans" pitchFamily="2" charset="0"/>
            </a:endParaRPr>
          </a:p>
          <a:p>
            <a:pPr marL="1076325"/>
            <a:r>
              <a:rPr lang="es-ES" sz="2000" dirty="0">
                <a:latin typeface="Encode Sans" pitchFamily="2" charset="0"/>
              </a:rPr>
              <a:t>Se considera </a:t>
            </a:r>
            <a:r>
              <a:rPr lang="es-ES" sz="2000" dirty="0" err="1">
                <a:latin typeface="Encode Sans" pitchFamily="2" charset="0"/>
              </a:rPr>
              <a:t>presencialidad</a:t>
            </a:r>
            <a:r>
              <a:rPr lang="es-ES" sz="2000" dirty="0">
                <a:latin typeface="Encode Sans" pitchFamily="2" charset="0"/>
              </a:rPr>
              <a:t> plena al acto educativo en el que la </a:t>
            </a:r>
            <a:r>
              <a:rPr lang="es-ES" sz="2000" b="1" dirty="0">
                <a:latin typeface="Encode Sans" pitchFamily="2" charset="0"/>
              </a:rPr>
              <a:t>interacción pedagógica docente-estudiante comparte el mismo tiempo y espacio (físico </a:t>
            </a:r>
            <a:r>
              <a:rPr lang="es-AR" sz="2000" b="1" dirty="0">
                <a:latin typeface="Encode Sans" pitchFamily="2" charset="0"/>
              </a:rPr>
              <a:t>o virtual sincrónico).</a:t>
            </a:r>
          </a:p>
          <a:p>
            <a:pPr marL="1419225" indent="-342900">
              <a:buFontTx/>
              <a:buChar char="-"/>
            </a:pPr>
            <a:endParaRPr lang="es-AR" sz="2400" b="1" dirty="0">
              <a:latin typeface="Encode Sans" pitchFamily="2" charset="0"/>
            </a:endParaRPr>
          </a:p>
          <a:p>
            <a:pPr marL="1438275"/>
            <a:r>
              <a:rPr lang="es-ES" sz="1800" dirty="0">
                <a:latin typeface="Encode Sans" pitchFamily="2" charset="0"/>
              </a:rPr>
              <a:t>Las UC en </a:t>
            </a:r>
            <a:r>
              <a:rPr lang="es-ES" sz="1800" dirty="0" err="1">
                <a:latin typeface="Encode Sans" pitchFamily="2" charset="0"/>
              </a:rPr>
              <a:t>presencialidad</a:t>
            </a:r>
            <a:r>
              <a:rPr lang="es-ES" sz="1800" dirty="0">
                <a:latin typeface="Encode Sans" pitchFamily="2" charset="0"/>
              </a:rPr>
              <a:t> plena </a:t>
            </a:r>
            <a:r>
              <a:rPr lang="es-ES" sz="1800" b="1" dirty="0">
                <a:latin typeface="Encode Sans" pitchFamily="2" charset="0"/>
              </a:rPr>
              <a:t>deberán </a:t>
            </a:r>
            <a:r>
              <a:rPr lang="es-ES" sz="1800" dirty="0">
                <a:latin typeface="Encode Sans" pitchFamily="2" charset="0"/>
              </a:rPr>
              <a:t>incluir un </a:t>
            </a:r>
            <a:r>
              <a:rPr lang="es-ES" sz="1800" b="1" dirty="0">
                <a:latin typeface="Encode Sans" pitchFamily="2" charset="0"/>
              </a:rPr>
              <a:t>mínimo</a:t>
            </a:r>
            <a:r>
              <a:rPr lang="es-ES" sz="1800" dirty="0">
                <a:latin typeface="Encode Sans" pitchFamily="2" charset="0"/>
              </a:rPr>
              <a:t> </a:t>
            </a:r>
            <a:r>
              <a:rPr lang="es-ES" sz="1800" b="1" dirty="0">
                <a:latin typeface="Encode Sans" pitchFamily="2" charset="0"/>
              </a:rPr>
              <a:t>de 70% de carga horaria </a:t>
            </a:r>
            <a:r>
              <a:rPr lang="es-ES" sz="1800" dirty="0">
                <a:latin typeface="Encode Sans" pitchFamily="2" charset="0"/>
              </a:rPr>
              <a:t>de la UC en la sede del instituto y hasta un </a:t>
            </a:r>
            <a:r>
              <a:rPr lang="es-ES" sz="1800" b="1" dirty="0">
                <a:latin typeface="Encode Sans" pitchFamily="2" charset="0"/>
              </a:rPr>
              <a:t>máximo de 30% de sincronía </a:t>
            </a:r>
            <a:r>
              <a:rPr lang="es-ES" sz="1800" dirty="0">
                <a:latin typeface="Encode Sans" pitchFamily="2" charset="0"/>
              </a:rPr>
              <a:t>mediada por tecnologías</a:t>
            </a:r>
            <a:r>
              <a:rPr lang="es-ES" sz="1800" dirty="0"/>
              <a:t>.</a:t>
            </a:r>
          </a:p>
          <a:p>
            <a:pPr marL="1438275"/>
            <a:r>
              <a:rPr lang="es-ES" sz="1800" dirty="0">
                <a:latin typeface="Encode Sans" pitchFamily="2" charset="0"/>
              </a:rPr>
              <a:t>Las Prácticas Docentes, Prácticas </a:t>
            </a:r>
            <a:r>
              <a:rPr lang="es-ES" sz="1800" dirty="0" err="1">
                <a:latin typeface="Encode Sans" pitchFamily="2" charset="0"/>
              </a:rPr>
              <a:t>Profesionalizantes</a:t>
            </a:r>
            <a:r>
              <a:rPr lang="es-ES" sz="1800" dirty="0">
                <a:latin typeface="Encode Sans" pitchFamily="2" charset="0"/>
              </a:rPr>
              <a:t>, Talleres y UC de laboratorios </a:t>
            </a:r>
            <a:r>
              <a:rPr lang="es-ES" sz="1800" b="1" dirty="0">
                <a:latin typeface="Encode Sans" pitchFamily="2" charset="0"/>
              </a:rPr>
              <a:t>deberán</a:t>
            </a:r>
            <a:r>
              <a:rPr lang="es-ES" sz="1800" dirty="0">
                <a:latin typeface="Encode Sans" pitchFamily="2" charset="0"/>
              </a:rPr>
              <a:t> cursarse </a:t>
            </a:r>
            <a:r>
              <a:rPr lang="es-ES" sz="1800" b="1" dirty="0">
                <a:latin typeface="Encode Sans" pitchFamily="2" charset="0"/>
              </a:rPr>
              <a:t>el 100% de la carga horaria</a:t>
            </a:r>
            <a:r>
              <a:rPr lang="es-ES" sz="1800" dirty="0">
                <a:latin typeface="Encode Sans" pitchFamily="2" charset="0"/>
              </a:rPr>
              <a:t> en los espacios físicos previstos institucionalmente.</a:t>
            </a:r>
          </a:p>
          <a:p>
            <a:pPr marL="1438275"/>
            <a:endParaRPr lang="es-ES" sz="1800" dirty="0">
              <a:latin typeface="Encode Sans" pitchFamily="2" charset="0"/>
            </a:endParaRPr>
          </a:p>
          <a:p>
            <a:pPr marL="1438275"/>
            <a:endParaRPr lang="es-ES" sz="1800" b="1" dirty="0">
              <a:solidFill>
                <a:srgbClr val="00ADC3"/>
              </a:solidFill>
              <a:latin typeface="Encode Sans" pitchFamily="2" charset="0"/>
              <a:ea typeface="Encode Sans Black"/>
              <a:cs typeface="Encode Sans Black"/>
            </a:endParaRPr>
          </a:p>
          <a:p>
            <a:pPr marL="1076325"/>
            <a:r>
              <a:rPr lang="es-ES" sz="2400" b="1" dirty="0" err="1">
                <a:solidFill>
                  <a:schemeClr val="bg2"/>
                </a:solidFill>
                <a:latin typeface="Encode Sans" pitchFamily="2" charset="0"/>
                <a:ea typeface="Encode Sans Black"/>
                <a:cs typeface="Encode Sans Black"/>
              </a:rPr>
              <a:t>Presencialidad</a:t>
            </a:r>
            <a:r>
              <a:rPr lang="es-ES" sz="2400" b="1" dirty="0">
                <a:solidFill>
                  <a:schemeClr val="bg2"/>
                </a:solidFill>
                <a:latin typeface="Encode Sans" pitchFamily="2" charset="0"/>
                <a:ea typeface="Encode Sans Black"/>
                <a:cs typeface="Encode Sans Black"/>
              </a:rPr>
              <a:t> con propuestas pedagógicas combinadas (PPC):</a:t>
            </a:r>
          </a:p>
          <a:p>
            <a:pPr marL="1438275"/>
            <a:endParaRPr lang="es-ES" sz="2000" dirty="0">
              <a:solidFill>
                <a:schemeClr val="bg2"/>
              </a:solidFill>
              <a:latin typeface="Encode Sans" pitchFamily="2" charset="0"/>
            </a:endParaRPr>
          </a:p>
          <a:p>
            <a:pPr marL="1438275"/>
            <a:r>
              <a:rPr lang="es-ES" sz="1800" dirty="0">
                <a:latin typeface="Encode Sans" pitchFamily="2" charset="0"/>
              </a:rPr>
              <a:t>Las PPC conjuga </a:t>
            </a:r>
            <a:r>
              <a:rPr lang="es-ES" sz="1800" b="1" dirty="0">
                <a:latin typeface="Encode Sans" pitchFamily="2" charset="0"/>
              </a:rPr>
              <a:t>actividades asincrónicas y encuentros presenciales </a:t>
            </a:r>
            <a:r>
              <a:rPr lang="es-ES" sz="1800" dirty="0">
                <a:latin typeface="Encode Sans" pitchFamily="2" charset="0"/>
              </a:rPr>
              <a:t>en la sede del instituto (o en otros entornos formativos) en los días y horario establecidos por la Institución. </a:t>
            </a:r>
          </a:p>
          <a:p>
            <a:pPr marL="1438275"/>
            <a:r>
              <a:rPr lang="es-ES" sz="1800" dirty="0">
                <a:latin typeface="Encode Sans" pitchFamily="2" charset="0"/>
              </a:rPr>
              <a:t>Las PPC son propuestas pedagógicas de carácter presencial que contienen instancias virtuales integradas en el mismo proyecto de enseñanza y constituyen una única experiencia pedagógica.</a:t>
            </a:r>
          </a:p>
          <a:p>
            <a:pPr marL="1438275"/>
            <a:endParaRPr lang="es-ES" sz="2000" dirty="0">
              <a:latin typeface="Encode Sans" pitchFamily="2" charset="0"/>
            </a:endParaRPr>
          </a:p>
          <a:p>
            <a:pPr marL="6350" lvl="0" algn="l" rtl="0">
              <a:spcBef>
                <a:spcPts val="1000"/>
              </a:spcBef>
              <a:spcAft>
                <a:spcPts val="0"/>
              </a:spcAft>
              <a:buClr>
                <a:srgbClr val="00ADC3"/>
              </a:buClr>
              <a:buSzPts val="3500"/>
            </a:pPr>
            <a:endParaRPr sz="32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Medium"/>
            </a:endParaRPr>
          </a:p>
          <a:p>
            <a:pPr marL="3690000" lvl="0" indent="-228600" algn="l" rtl="0">
              <a:spcBef>
                <a:spcPts val="1000"/>
              </a:spcBef>
              <a:spcAft>
                <a:spcPts val="0"/>
              </a:spcAft>
              <a:buNone/>
            </a:pPr>
            <a:endParaRPr sz="2500" dirty="0">
              <a:solidFill>
                <a:srgbClr val="999999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105" name="Google Shape;105;g2d9a4f7a73f_0_168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9a4f7a73f_0_168"/>
          <p:cNvSpPr txBox="1"/>
          <p:nvPr/>
        </p:nvSpPr>
        <p:spPr>
          <a:xfrm>
            <a:off x="5507329" y="788698"/>
            <a:ext cx="12801506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" sz="6600" dirty="0">
                <a:solidFill>
                  <a:srgbClr val="00ADC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Evaluación</a:t>
            </a: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6600" b="0" i="0" u="none" strike="noStrike" cap="none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03" name="Google Shape;103;g2d9a4f7a73f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d9a4f7a73f_0_168"/>
          <p:cNvSpPr txBox="1"/>
          <p:nvPr/>
        </p:nvSpPr>
        <p:spPr>
          <a:xfrm>
            <a:off x="5109882" y="3625933"/>
            <a:ext cx="13097436" cy="643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" lvl="0" algn="l" rtl="0">
              <a:spcBef>
                <a:spcPts val="1000"/>
              </a:spcBef>
              <a:spcAft>
                <a:spcPts val="0"/>
              </a:spcAft>
              <a:buClr>
                <a:srgbClr val="00ADC3"/>
              </a:buClr>
              <a:buSzPts val="3500"/>
            </a:pPr>
            <a:endParaRPr lang="es-AR" sz="10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Medium"/>
            </a:endParaRPr>
          </a:p>
          <a:p>
            <a:pPr marL="1076325"/>
            <a:r>
              <a:rPr lang="es-AR" sz="24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Aprobación de una UC : </a:t>
            </a:r>
          </a:p>
          <a:p>
            <a:pPr marL="1076325"/>
            <a:r>
              <a:rPr lang="es-ES" sz="2000" dirty="0">
                <a:latin typeface="Encode Sans" pitchFamily="2" charset="0"/>
              </a:rPr>
              <a:t>Se considera </a:t>
            </a:r>
            <a:r>
              <a:rPr lang="es-ES" sz="2000" b="1" dirty="0">
                <a:latin typeface="Encode Sans" pitchFamily="2" charset="0"/>
              </a:rPr>
              <a:t>aprobada</a:t>
            </a:r>
            <a:r>
              <a:rPr lang="es-ES" sz="2000" dirty="0">
                <a:latin typeface="Encode Sans" pitchFamily="2" charset="0"/>
              </a:rPr>
              <a:t> cuando se cumplen con las condiciones para acceder a la instancia de acreditación:</a:t>
            </a:r>
          </a:p>
          <a:p>
            <a:pPr marL="2151063"/>
            <a:r>
              <a:rPr lang="es-ES" sz="24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</a:t>
            </a:r>
            <a:r>
              <a:rPr lang="es-ES" sz="2000" b="1" dirty="0">
                <a:latin typeface="Encode Sans" pitchFamily="2" charset="0"/>
              </a:rPr>
              <a:t>asistencia </a:t>
            </a:r>
          </a:p>
          <a:p>
            <a:pPr marL="2151063"/>
            <a:r>
              <a:rPr lang="es-ES" sz="24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● </a:t>
            </a:r>
            <a:r>
              <a:rPr lang="es-ES" sz="2000" dirty="0">
                <a:latin typeface="Encode Sans" pitchFamily="2" charset="0"/>
              </a:rPr>
              <a:t>aprobación de las instancias de </a:t>
            </a:r>
            <a:r>
              <a:rPr lang="es-ES" sz="2000" b="1" dirty="0">
                <a:latin typeface="Encode Sans" pitchFamily="2" charset="0"/>
              </a:rPr>
              <a:t>evaluación</a:t>
            </a:r>
            <a:r>
              <a:rPr lang="es-ES" sz="2000" dirty="0">
                <a:latin typeface="Encode Sans" pitchFamily="2" charset="0"/>
              </a:rPr>
              <a:t> previstas con </a:t>
            </a:r>
            <a:r>
              <a:rPr lang="es-ES" sz="2000" b="1" dirty="0">
                <a:latin typeface="Encode Sans" pitchFamily="2" charset="0"/>
              </a:rPr>
              <a:t>calificación mínima de 4 (cuatro) puntos, </a:t>
            </a:r>
            <a:r>
              <a:rPr lang="es-ES" sz="2000" dirty="0">
                <a:latin typeface="Encode Sans" pitchFamily="2" charset="0"/>
              </a:rPr>
              <a:t>inclusive en las instancias de recuperación. </a:t>
            </a:r>
          </a:p>
          <a:p>
            <a:pPr marL="2151063"/>
            <a:r>
              <a:rPr lang="es-ES" sz="2000" dirty="0">
                <a:latin typeface="Encode Sans" pitchFamily="2" charset="0"/>
              </a:rPr>
              <a:t>Para el Campo de la Práctica Docente o las Prácticas </a:t>
            </a:r>
            <a:r>
              <a:rPr lang="es-ES" sz="2000" dirty="0" err="1">
                <a:latin typeface="Encode Sans" pitchFamily="2" charset="0"/>
              </a:rPr>
              <a:t>Profesionalizantes</a:t>
            </a:r>
            <a:r>
              <a:rPr lang="es-ES" sz="2000" dirty="0">
                <a:latin typeface="Encode Sans" pitchFamily="2" charset="0"/>
              </a:rPr>
              <a:t>, Talleres, Seminarios,</a:t>
            </a:r>
          </a:p>
          <a:p>
            <a:pPr marL="2151063"/>
            <a:r>
              <a:rPr lang="es-ES" sz="2000" dirty="0">
                <a:latin typeface="Encode Sans" pitchFamily="2" charset="0"/>
              </a:rPr>
              <a:t>Laboratorios y Ateneos la calificación </a:t>
            </a:r>
            <a:r>
              <a:rPr lang="es-ES" sz="2000" b="1" dirty="0">
                <a:latin typeface="Encode Sans" pitchFamily="2" charset="0"/>
              </a:rPr>
              <a:t>mínima es 7 (siete)</a:t>
            </a:r>
            <a:r>
              <a:rPr lang="es-ES" sz="1800" b="1" dirty="0">
                <a:latin typeface="Encode Sans" pitchFamily="2" charset="0"/>
              </a:rPr>
              <a:t>.</a:t>
            </a:r>
          </a:p>
          <a:p>
            <a:pPr marL="2151063"/>
            <a:endParaRPr lang="es-ES" sz="1800" b="1" dirty="0">
              <a:latin typeface="Encode Sans" pitchFamily="2" charset="0"/>
            </a:endParaRPr>
          </a:p>
          <a:p>
            <a:pPr marL="1076325"/>
            <a:r>
              <a:rPr lang="es-ES" sz="1800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Validez de la cursada :</a:t>
            </a:r>
          </a:p>
          <a:p>
            <a:pPr marL="1438275"/>
            <a:r>
              <a:rPr lang="es-ES" sz="1800" dirty="0">
                <a:latin typeface="Encode Sans" pitchFamily="2" charset="0"/>
              </a:rPr>
              <a:t>Las</a:t>
            </a:r>
            <a:r>
              <a:rPr lang="es-ES" sz="1800" b="1" dirty="0">
                <a:latin typeface="Encode Sans" pitchFamily="2" charset="0"/>
              </a:rPr>
              <a:t> UC anuales y cuatrimestrales aprobadas</a:t>
            </a:r>
            <a:r>
              <a:rPr lang="es-ES" sz="1800" dirty="0">
                <a:latin typeface="Encode Sans" pitchFamily="2" charset="0"/>
              </a:rPr>
              <a:t> y pendientes de acreditación tendrán una validez de </a:t>
            </a:r>
            <a:r>
              <a:rPr lang="es-ES" sz="1800" b="1" dirty="0">
                <a:latin typeface="Encode Sans" pitchFamily="2" charset="0"/>
              </a:rPr>
              <a:t>8 (ocho) turnos de acreditación final consecutivos</a:t>
            </a:r>
            <a:r>
              <a:rPr lang="es-ES" sz="1800" dirty="0">
                <a:latin typeface="Encode Sans" pitchFamily="2" charset="0"/>
              </a:rPr>
              <a:t>, a partir del primer turno disponible posterior a la aprobación de la cursada. </a:t>
            </a:r>
          </a:p>
          <a:p>
            <a:pPr marL="1438275"/>
            <a:r>
              <a:rPr lang="es-ES" sz="1800" dirty="0">
                <a:latin typeface="Encode Sans" pitchFamily="2" charset="0"/>
              </a:rPr>
              <a:t>Si  este plazo se vence, o la/el estudiante se presenta en cuatro oportunidades y no acredita, se deberá </a:t>
            </a:r>
            <a:r>
              <a:rPr lang="es-ES" sz="1800" dirty="0" err="1">
                <a:latin typeface="Encode Sans" pitchFamily="2" charset="0"/>
              </a:rPr>
              <a:t>recursar</a:t>
            </a:r>
            <a:r>
              <a:rPr lang="es-ES" sz="1800" dirty="0">
                <a:latin typeface="Encode Sans" pitchFamily="2" charset="0"/>
              </a:rPr>
              <a:t> la UC.</a:t>
            </a:r>
          </a:p>
          <a:p>
            <a:pPr marL="1438275"/>
            <a:endParaRPr lang="es-ES" sz="1800" dirty="0">
              <a:solidFill>
                <a:srgbClr val="999999"/>
              </a:solidFill>
              <a:latin typeface="Encode Sans" pitchFamily="2" charset="0"/>
              <a:ea typeface="Encode Sans Medium"/>
              <a:cs typeface="Encode Sans Medium"/>
              <a:sym typeface="Encode Sans Medium"/>
            </a:endParaRPr>
          </a:p>
          <a:p>
            <a:pPr marL="2246313"/>
            <a:r>
              <a:rPr lang="es-AR" sz="24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Acreditación:  </a:t>
            </a:r>
          </a:p>
          <a:p>
            <a:pPr marL="3590925" indent="-808038"/>
            <a:r>
              <a:rPr lang="es-ES" sz="24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● </a:t>
            </a:r>
            <a:r>
              <a:rPr lang="es-AR" sz="2000" dirty="0">
                <a:latin typeface="Encode Sans" pitchFamily="2" charset="0"/>
                <a:sym typeface="Encode Sans Medium"/>
              </a:rPr>
              <a:t>por</a:t>
            </a:r>
            <a:r>
              <a:rPr lang="es-AR" sz="2000" b="1" dirty="0">
                <a:latin typeface="Encode Sans" pitchFamily="2" charset="0"/>
                <a:sym typeface="Encode Sans Medium"/>
              </a:rPr>
              <a:t> promoción directa</a:t>
            </a:r>
          </a:p>
          <a:p>
            <a:pPr marL="3590925" indent="-808038"/>
            <a:r>
              <a:rPr lang="es-ES" sz="24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</a:t>
            </a:r>
            <a:r>
              <a:rPr lang="es-AR" sz="2000" dirty="0">
                <a:latin typeface="Encode Sans" pitchFamily="2" charset="0"/>
                <a:sym typeface="Encode Sans Medium"/>
              </a:rPr>
              <a:t>con </a:t>
            </a:r>
            <a:r>
              <a:rPr lang="es-AR" sz="2000" b="1" dirty="0">
                <a:latin typeface="Encode Sans" pitchFamily="2" charset="0"/>
                <a:sym typeface="Encode Sans Medium"/>
              </a:rPr>
              <a:t>instancia de evaluación final</a:t>
            </a:r>
          </a:p>
          <a:p>
            <a:pPr marL="3590925" indent="-808038"/>
            <a:r>
              <a:rPr lang="es-ES" sz="24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●</a:t>
            </a:r>
            <a:r>
              <a:rPr lang="es-ES" sz="2000" dirty="0">
                <a:latin typeface="Encode Sans" pitchFamily="2" charset="0"/>
              </a:rPr>
              <a:t> </a:t>
            </a:r>
            <a:r>
              <a:rPr lang="es-AR" sz="2000" dirty="0">
                <a:latin typeface="Encode Sans" pitchFamily="2" charset="0"/>
                <a:sym typeface="Encode Sans Medium"/>
              </a:rPr>
              <a:t>en </a:t>
            </a:r>
            <a:r>
              <a:rPr lang="es-AR" sz="2000" b="1" dirty="0">
                <a:latin typeface="Encode Sans" pitchFamily="2" charset="0"/>
                <a:sym typeface="Encode Sans Medium"/>
              </a:rPr>
              <a:t>carácter de libre</a:t>
            </a:r>
            <a:endParaRPr sz="2000" b="1" dirty="0">
              <a:latin typeface="Encode Sans" pitchFamily="2" charset="0"/>
              <a:sym typeface="Encode Sans Medium"/>
            </a:endParaRPr>
          </a:p>
        </p:txBody>
      </p:sp>
      <p:sp>
        <p:nvSpPr>
          <p:cNvPr id="105" name="Google Shape;105;g2d9a4f7a73f_0_168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78;g211dc27c8bc_1_0"/>
          <p:cNvSpPr/>
          <p:nvPr/>
        </p:nvSpPr>
        <p:spPr>
          <a:xfrm>
            <a:off x="6817659" y="2681908"/>
            <a:ext cx="10515599" cy="9440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5100"/>
            </a:pPr>
            <a:r>
              <a:rPr lang="es-ES" sz="1800" dirty="0">
                <a:solidFill>
                  <a:schemeClr val="bg2"/>
                </a:solidFill>
                <a:latin typeface="Encode Sans" pitchFamily="2" charset="0"/>
              </a:rPr>
              <a:t>Para la </a:t>
            </a:r>
            <a:r>
              <a:rPr lang="es-ES" sz="1800" b="1" dirty="0">
                <a:solidFill>
                  <a:schemeClr val="bg2"/>
                </a:solidFill>
                <a:latin typeface="Encode Sans" pitchFamily="2" charset="0"/>
              </a:rPr>
              <a:t>aprobación y acreditación </a:t>
            </a:r>
            <a:r>
              <a:rPr lang="es-ES" sz="1800" dirty="0">
                <a:solidFill>
                  <a:schemeClr val="bg2"/>
                </a:solidFill>
                <a:latin typeface="Encode Sans" pitchFamily="2" charset="0"/>
              </a:rPr>
              <a:t>de las instancias de evaluación se utilizará una </a:t>
            </a:r>
            <a:r>
              <a:rPr lang="es-ES" sz="1800" b="1" dirty="0">
                <a:solidFill>
                  <a:schemeClr val="bg2"/>
                </a:solidFill>
                <a:latin typeface="Encode Sans" pitchFamily="2" charset="0"/>
              </a:rPr>
              <a:t>escala numérica entera de 1 (uno) a 10 (diez) puntos</a:t>
            </a:r>
            <a:r>
              <a:rPr lang="es-ES" sz="1800" dirty="0">
                <a:solidFill>
                  <a:schemeClr val="bg2"/>
                </a:solidFill>
                <a:latin typeface="Encode Sans" pitchFamily="2" charset="0"/>
              </a:rPr>
              <a:t>..</a:t>
            </a:r>
          </a:p>
          <a:p>
            <a:pPr lvl="0" algn="ctr">
              <a:buClr>
                <a:schemeClr val="dk1"/>
              </a:buClr>
              <a:buSzPts val="5100"/>
            </a:pPr>
            <a:endParaRPr sz="18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32148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9a4f7a73f_0_168"/>
          <p:cNvSpPr/>
          <p:nvPr/>
        </p:nvSpPr>
        <p:spPr>
          <a:xfrm>
            <a:off x="3846664" y="-125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d9a4f7a73f_0_168"/>
          <p:cNvSpPr txBox="1"/>
          <p:nvPr/>
        </p:nvSpPr>
        <p:spPr>
          <a:xfrm>
            <a:off x="4557010" y="1120428"/>
            <a:ext cx="13819108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algn="ctr">
              <a:lnSpc>
                <a:spcPct val="115000"/>
              </a:lnSpc>
              <a:buClr>
                <a:schemeClr val="dk1"/>
              </a:buClr>
              <a:buSzPts val="3700"/>
            </a:pPr>
            <a:r>
              <a:rPr lang="es-ES" sz="36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Aprobación y Acreditación de las Unidades Curriculares</a:t>
            </a:r>
            <a:endParaRPr lang="es-ES" sz="36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03" name="Google Shape;103;g2d9a4f7a73f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d9a4f7a73f_0_168"/>
          <p:cNvSpPr txBox="1"/>
          <p:nvPr/>
        </p:nvSpPr>
        <p:spPr>
          <a:xfrm>
            <a:off x="5265359" y="2117040"/>
            <a:ext cx="12646123" cy="115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" lvl="0" algn="l" rtl="0">
              <a:spcBef>
                <a:spcPts val="1000"/>
              </a:spcBef>
              <a:spcAft>
                <a:spcPts val="0"/>
              </a:spcAft>
              <a:buClr>
                <a:srgbClr val="00ADC3"/>
              </a:buClr>
              <a:buSzPts val="3500"/>
            </a:pPr>
            <a:endParaRPr lang="es-AR" sz="10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Medium"/>
            </a:endParaRPr>
          </a:p>
          <a:p>
            <a:pPr marL="1076325"/>
            <a:endParaRPr lang="es-ES" sz="2000" dirty="0">
              <a:latin typeface="Encode Sans" pitchFamily="2" charset="0"/>
            </a:endParaRPr>
          </a:p>
          <a:p>
            <a:pPr marL="1076325"/>
            <a:endParaRPr sz="2500" dirty="0">
              <a:solidFill>
                <a:srgbClr val="999999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105" name="Google Shape;105;g2d9a4f7a73f_0_168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69463"/>
              </p:ext>
            </p:extLst>
          </p:nvPr>
        </p:nvGraphicFramePr>
        <p:xfrm>
          <a:off x="5725502" y="2696670"/>
          <a:ext cx="11725836" cy="63401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1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7878">
                <a:tc gridSpan="2"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8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                                    </a:t>
                      </a:r>
                      <a:r>
                        <a:rPr lang="es-ES" sz="44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Aprobación</a:t>
                      </a:r>
                      <a:r>
                        <a:rPr lang="es-ES" sz="28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</a:t>
                      </a:r>
                    </a:p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8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                                 de la cursada de la UC</a:t>
                      </a:r>
                      <a:endParaRPr lang="es-AR" sz="28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52"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4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           Calificación</a:t>
                      </a:r>
                      <a:endParaRPr lang="es-AR" sz="24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4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Situación Académica</a:t>
                      </a:r>
                      <a:endParaRPr lang="es-AR" sz="24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79"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  entre 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4 (cuatro) y 6 (seis)</a:t>
                      </a:r>
                      <a:endParaRPr lang="es-AR" sz="1800" b="1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aprobación de la cursada</a:t>
                      </a:r>
                      <a:endParaRPr lang="es-AR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002"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  con menos de 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4 (cuatro)</a:t>
                      </a:r>
                      <a:endParaRPr lang="es-AR" sz="1800" b="1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              Se </a:t>
                      </a:r>
                      <a:r>
                        <a:rPr lang="es-ES" sz="1800" b="0" i="0" u="none" strike="noStrike" cap="none" dirty="0" err="1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recursa</a:t>
                      </a:r>
                      <a:endParaRPr lang="es-AR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934">
                <a:tc>
                  <a:txBody>
                    <a:bodyPr/>
                    <a:lstStyle/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Campo de la Práctica Docente, Prácticas </a:t>
                      </a:r>
                      <a:r>
                        <a:rPr lang="es-ES" sz="1800" b="0" i="0" u="none" strike="noStrike" cap="none" dirty="0" err="1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Profesionalizantes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, Talleres, Seminarios, Laboratorios y Ateneos con menos de </a:t>
                      </a:r>
                      <a:r>
                        <a:rPr lang="es-ES" sz="18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7 (siete) 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puntos.</a:t>
                      </a:r>
                      <a:endParaRPr lang="es-AR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8163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                    Se </a:t>
                      </a:r>
                      <a:r>
                        <a:rPr lang="es-ES" sz="1800" b="0" i="0" u="none" strike="noStrike" cap="none" dirty="0" err="1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recursa</a:t>
                      </a:r>
                      <a:r>
                        <a:rPr lang="es-ES" sz="1800" b="0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lang="es-AR" sz="1800" b="0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427913" y="6010275"/>
            <a:ext cx="2010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9160" tIns="850632" rIns="899829" bIns="8760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es-AR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8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9a4f7a73f_0_168"/>
          <p:cNvSpPr/>
          <p:nvPr/>
        </p:nvSpPr>
        <p:spPr>
          <a:xfrm>
            <a:off x="3820013" y="-1373"/>
            <a:ext cx="16282500" cy="11309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800"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d9a4f7a73f_0_168"/>
          <p:cNvSpPr txBox="1"/>
          <p:nvPr/>
        </p:nvSpPr>
        <p:spPr>
          <a:xfrm>
            <a:off x="5109976" y="1301544"/>
            <a:ext cx="12801506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algn="ctr">
              <a:lnSpc>
                <a:spcPct val="115000"/>
              </a:lnSpc>
              <a:buClr>
                <a:schemeClr val="dk1"/>
              </a:buClr>
              <a:buSzPts val="3700"/>
            </a:pPr>
            <a:r>
              <a:rPr lang="es-ES" sz="3200" b="1" dirty="0">
                <a:solidFill>
                  <a:srgbClr val="00ADC3"/>
                </a:solidFill>
                <a:latin typeface="Encode Sans" pitchFamily="2" charset="0"/>
                <a:ea typeface="Encode Sans Black"/>
                <a:cs typeface="Encode Sans Black"/>
              </a:rPr>
              <a:t>Aprobación y Acreditación de las Unidades Curriculares</a:t>
            </a:r>
            <a:endParaRPr lang="es-ES" sz="32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pic>
        <p:nvPicPr>
          <p:cNvPr id="103" name="Google Shape;103;g2d9a4f7a73f_0_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08835" y="8457187"/>
            <a:ext cx="1793559" cy="28505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d9a4f7a73f_0_168"/>
          <p:cNvSpPr txBox="1"/>
          <p:nvPr/>
        </p:nvSpPr>
        <p:spPr>
          <a:xfrm>
            <a:off x="5265359" y="2117040"/>
            <a:ext cx="12646123" cy="115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350" lvl="0" algn="l" rtl="0">
              <a:spcBef>
                <a:spcPts val="1000"/>
              </a:spcBef>
              <a:spcAft>
                <a:spcPts val="0"/>
              </a:spcAft>
              <a:buClr>
                <a:srgbClr val="00ADC3"/>
              </a:buClr>
              <a:buSzPts val="3500"/>
            </a:pPr>
            <a:endParaRPr lang="es-AR" sz="1000" dirty="0">
              <a:solidFill>
                <a:srgbClr val="00ADC3"/>
              </a:solidFill>
              <a:latin typeface="Encode Sans Black"/>
              <a:ea typeface="Encode Sans Black"/>
              <a:cs typeface="Encode Sans Black"/>
              <a:sym typeface="Encode Sans Medium"/>
            </a:endParaRPr>
          </a:p>
          <a:p>
            <a:pPr marL="1076325"/>
            <a:endParaRPr lang="es-ES" sz="2000" dirty="0">
              <a:latin typeface="Encode Sans" pitchFamily="2" charset="0"/>
            </a:endParaRPr>
          </a:p>
          <a:p>
            <a:pPr marL="1076325"/>
            <a:endParaRPr sz="2500" dirty="0">
              <a:solidFill>
                <a:srgbClr val="999999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105" name="Google Shape;105;g2d9a4f7a73f_0_168"/>
          <p:cNvSpPr/>
          <p:nvPr/>
        </p:nvSpPr>
        <p:spPr>
          <a:xfrm>
            <a:off x="2" y="0"/>
            <a:ext cx="3819779" cy="11308842"/>
          </a:xfrm>
          <a:custGeom>
            <a:avLst/>
            <a:gdLst/>
            <a:ahLst/>
            <a:cxnLst/>
            <a:rect l="l" t="t" r="r" b="b"/>
            <a:pathLst>
              <a:path w="20104100" h="2094230" extrusionOk="0">
                <a:moveTo>
                  <a:pt x="20104078" y="0"/>
                </a:moveTo>
                <a:lnTo>
                  <a:pt x="0" y="0"/>
                </a:lnTo>
                <a:lnTo>
                  <a:pt x="0" y="2094177"/>
                </a:lnTo>
                <a:lnTo>
                  <a:pt x="20104078" y="2094177"/>
                </a:lnTo>
                <a:lnTo>
                  <a:pt x="20104078" y="0"/>
                </a:lnTo>
                <a:close/>
              </a:path>
            </a:pathLst>
          </a:custGeom>
          <a:gradFill>
            <a:gsLst>
              <a:gs pos="0">
                <a:srgbClr val="E81F76"/>
              </a:gs>
              <a:gs pos="50000">
                <a:srgbClr val="417099"/>
              </a:gs>
              <a:gs pos="100000">
                <a:srgbClr val="00AEC3"/>
              </a:gs>
            </a:gsLst>
            <a:lin ang="5400012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427913" y="6010275"/>
            <a:ext cx="2010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79160" tIns="850632" rIns="899829" bIns="8760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kumimoji="0" lang="es-AR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60815"/>
              </p:ext>
            </p:extLst>
          </p:nvPr>
        </p:nvGraphicFramePr>
        <p:xfrm>
          <a:off x="6005116" y="2336947"/>
          <a:ext cx="11602804" cy="66349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4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0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229">
                <a:tc gridSpan="2"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3600" b="1" i="0" u="none" strike="noStrike" cap="none" baseline="0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                           </a:t>
                      </a:r>
                      <a:r>
                        <a:rPr lang="es-ES" sz="36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Acreditación</a:t>
                      </a:r>
                      <a:endParaRPr lang="es-AR" sz="28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032"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4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     Tipo de acreditación</a:t>
                      </a:r>
                      <a:endParaRPr lang="es-AR" sz="24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400" b="1" i="0" u="none" strike="noStrike" cap="none" baseline="0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     </a:t>
                      </a:r>
                      <a:r>
                        <a:rPr lang="es-ES" sz="2400" b="1" i="0" u="none" strike="noStrike" cap="none" dirty="0">
                          <a:solidFill>
                            <a:srgbClr val="00ADC3"/>
                          </a:solidFill>
                          <a:latin typeface="Encode Sans" pitchFamily="2" charset="0"/>
                          <a:ea typeface="Encode Sans Black"/>
                          <a:cs typeface="Encode Sans Black"/>
                          <a:sym typeface="Arial"/>
                        </a:rPr>
                        <a:t> Acreditación</a:t>
                      </a:r>
                      <a:endParaRPr lang="es-AR" sz="2400" b="1" i="0" u="none" strike="noStrike" cap="none" dirty="0">
                        <a:solidFill>
                          <a:srgbClr val="00ADC3"/>
                        </a:solidFill>
                        <a:latin typeface="Encode Sans" pitchFamily="2" charset="0"/>
                        <a:ea typeface="Encode Sans Black"/>
                        <a:cs typeface="Encode Sans Black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46">
                <a:tc rowSpan="2"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0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Promoción directa </a:t>
                      </a:r>
                    </a:p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8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(sin instancia de evaluación final)</a:t>
                      </a:r>
                      <a:endParaRPr lang="es-AR" sz="1800" b="0" i="1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5741988" algn="l"/>
                        </a:tabLst>
                      </a:pP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con </a:t>
                      </a:r>
                      <a:r>
                        <a:rPr lang="es-ES" sz="1600" b="1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7 (siete) 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o más puntos en cada una de las instancias de</a:t>
                      </a:r>
                      <a:r>
                        <a:rPr lang="es-ES" sz="1600" b="0" i="1" u="none" strike="noStrike" cap="none" baseline="0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evaluación durante la cursada</a:t>
                      </a:r>
                      <a:endParaRPr lang="es-AR" sz="1600" b="0" i="1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6788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con </a:t>
                      </a:r>
                      <a:r>
                        <a:rPr lang="es-ES" sz="1600" b="1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7 (siete) 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o más en el caso de Campo de la Práctica Docente, Prácticas </a:t>
                      </a:r>
                      <a:r>
                        <a:rPr lang="es-ES" sz="1600" b="0" i="1" u="none" strike="noStrike" cap="none" dirty="0" err="1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Profesionalizantes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, Talleres, Laboratorios, Seminarios y Ateneos.</a:t>
                      </a:r>
                      <a:endParaRPr lang="es-AR" sz="1600" b="0" i="1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372">
                <a:tc>
                  <a:txBody>
                    <a:bodyPr/>
                    <a:lstStyle/>
                    <a:p>
                      <a:pPr marL="444500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0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    Con instancia evaluación final</a:t>
                      </a:r>
                      <a:endParaRPr lang="es-AR" sz="2000" b="1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Cursada  aprobada y evaluación final con calificación de </a:t>
                      </a:r>
                      <a:r>
                        <a:rPr lang="es-ES" sz="1600" b="1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4 (cuatro) 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o más puntos. Se exceptúan: el Campo de la Práctica Docente o las Prácticas </a:t>
                      </a:r>
                      <a:r>
                        <a:rPr lang="es-ES" sz="1600" b="0" i="1" u="none" strike="noStrike" cap="none" dirty="0" err="1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Profesionalizantes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, Talleres, Seminarios, Laboratorio y  Ateneos.</a:t>
                      </a:r>
                      <a:endParaRPr lang="es-AR" sz="1600" b="0" i="1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137"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20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lang="es-ES" sz="2000" b="1" i="0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En carácter de libre</a:t>
                      </a:r>
                      <a:endParaRPr lang="es-AR" sz="2000" b="1" i="0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ES" sz="1600" b="0" i="1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Único requisito: los establecidos para cursar </a:t>
                      </a:r>
                      <a:r>
                        <a:rPr lang="es-ES" sz="1600" b="1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UC correlativas 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en los diseños curriculares o en sus modificatorias.</a:t>
                      </a:r>
                    </a:p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Calificación de </a:t>
                      </a:r>
                      <a:r>
                        <a:rPr lang="es-ES" sz="1600" b="1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4 (cuatro) 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o más en ambas instancias (escrito y oral)</a:t>
                      </a:r>
                    </a:p>
                    <a:p>
                      <a:pPr marL="363538"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Se exceptúan: el Campo de la Práctica Docente o las Prácticas </a:t>
                      </a:r>
                      <a:r>
                        <a:rPr lang="es-ES" sz="1600" b="0" i="1" u="none" strike="noStrike" cap="none" dirty="0" err="1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Profesionalizantes</a:t>
                      </a:r>
                      <a:r>
                        <a:rPr lang="es-ES" sz="1600" b="0" i="1" u="none" strike="noStrike" cap="none" dirty="0">
                          <a:solidFill>
                            <a:srgbClr val="000000"/>
                          </a:solidFill>
                          <a:latin typeface="Encode Sans" pitchFamily="2" charset="0"/>
                          <a:ea typeface="Arial"/>
                          <a:cs typeface="Arial"/>
                          <a:sym typeface="Arial"/>
                        </a:rPr>
                        <a:t>, Talleres, Seminarios, Laboratorio y  Ateneos.</a:t>
                      </a:r>
                    </a:p>
                    <a:p>
                      <a:pPr marL="107632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s-AR" sz="1600" b="0" i="1" u="none" strike="noStrike" cap="none" dirty="0">
                        <a:solidFill>
                          <a:srgbClr val="000000"/>
                        </a:solidFill>
                        <a:latin typeface="Encode Sans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54863" y="4784725"/>
            <a:ext cx="2010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78;g211dc27c8bc_1_0"/>
          <p:cNvSpPr/>
          <p:nvPr/>
        </p:nvSpPr>
        <p:spPr>
          <a:xfrm>
            <a:off x="6548719" y="9275740"/>
            <a:ext cx="10515599" cy="9440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AE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5100"/>
            </a:pPr>
            <a:r>
              <a:rPr lang="es-ES" sz="1800" dirty="0">
                <a:solidFill>
                  <a:srgbClr val="595959"/>
                </a:solidFill>
                <a:latin typeface="Encode Sans"/>
                <a:ea typeface="Encode Sans"/>
                <a:cs typeface="Encode Sans"/>
                <a:sym typeface="Encode Sans"/>
              </a:rPr>
              <a:t>Cada carrera tendrá un 70% de unidades curriculares cuya acreditación será por promoción directa.</a:t>
            </a:r>
            <a:endParaRPr sz="1800" dirty="0">
              <a:solidFill>
                <a:srgbClr val="59595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13919780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1605</Words>
  <Application>Microsoft Office PowerPoint</Application>
  <PresentationFormat>Personalizado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Encode Sans Black</vt:lpstr>
      <vt:lpstr>Calibri</vt:lpstr>
      <vt:lpstr>Arial</vt:lpstr>
      <vt:lpstr>Encode Sans Medium</vt:lpstr>
      <vt:lpstr>Encode Sans</vt:lpstr>
      <vt:lpstr>Roboto</vt:lpstr>
      <vt:lpstr>Encode Sans ExtraBold</vt:lpstr>
      <vt:lpstr>Simple Light</vt:lpstr>
      <vt:lpstr>Presentación de PowerPoint</vt:lpstr>
      <vt:lpstr>   Nuevo Régimen Académico Marco  para el Nivel Superior </vt:lpstr>
      <vt:lpstr>Régimen Académico Marco para la Educación Superior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Régimen Académico Marco para la Educación Superior</vt:lpstr>
      <vt:lpstr>       Régimen Académico Marco para la Educación Superior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Subdirección DESFT</dc:creator>
  <cp:lastModifiedBy>ana teplitzky</cp:lastModifiedBy>
  <cp:revision>68</cp:revision>
  <dcterms:modified xsi:type="dcterms:W3CDTF">2025-02-28T19:18:23Z</dcterms:modified>
</cp:coreProperties>
</file>